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9" r:id="rId1"/>
  </p:sldMasterIdLst>
  <p:notesMasterIdLst>
    <p:notesMasterId r:id="rId25"/>
  </p:notesMasterIdLst>
  <p:sldIdLst>
    <p:sldId id="256" r:id="rId2"/>
    <p:sldId id="331" r:id="rId3"/>
    <p:sldId id="334" r:id="rId4"/>
    <p:sldId id="345" r:id="rId5"/>
    <p:sldId id="335" r:id="rId6"/>
    <p:sldId id="336" r:id="rId7"/>
    <p:sldId id="294" r:id="rId8"/>
    <p:sldId id="289" r:id="rId9"/>
    <p:sldId id="337" r:id="rId10"/>
    <p:sldId id="340" r:id="rId11"/>
    <p:sldId id="346" r:id="rId12"/>
    <p:sldId id="347" r:id="rId13"/>
    <p:sldId id="342" r:id="rId14"/>
    <p:sldId id="350" r:id="rId15"/>
    <p:sldId id="351" r:id="rId16"/>
    <p:sldId id="348" r:id="rId17"/>
    <p:sldId id="339" r:id="rId18"/>
    <p:sldId id="349" r:id="rId19"/>
    <p:sldId id="352" r:id="rId20"/>
    <p:sldId id="353" r:id="rId21"/>
    <p:sldId id="354" r:id="rId22"/>
    <p:sldId id="355" r:id="rId23"/>
    <p:sldId id="273"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08437E"/>
    <a:srgbClr val="0C68C3"/>
    <a:srgbClr val="3BA9B9"/>
    <a:srgbClr val="FBB04C"/>
    <a:srgbClr val="B00000"/>
    <a:srgbClr val="037167"/>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32" autoAdjust="0"/>
    <p:restoredTop sz="86410"/>
  </p:normalViewPr>
  <p:slideViewPr>
    <p:cSldViewPr snapToGrid="0">
      <p:cViewPr varScale="1">
        <p:scale>
          <a:sx n="67" d="100"/>
          <a:sy n="67" d="100"/>
        </p:scale>
        <p:origin x="558"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79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076" tIns="48038" rIns="96076" bIns="48038" rtlCol="0"/>
          <a:lstStyle>
            <a:lvl1pPr algn="l">
              <a:defRPr sz="13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6076" tIns="48038" rIns="96076" bIns="48038" rtlCol="0"/>
          <a:lstStyle>
            <a:lvl1pPr algn="r">
              <a:defRPr sz="1300"/>
            </a:lvl1pPr>
          </a:lstStyle>
          <a:p>
            <a:fld id="{601EA03E-AC1A-4B93-9442-CCC9A396A840}" type="datetimeFigureOut">
              <a:rPr lang="en-US" smtClean="0"/>
              <a:t>5/18/2022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076" tIns="48038" rIns="96076" bIns="48038"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076" tIns="48038" rIns="96076" bIns="480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076" tIns="48038" rIns="96076" bIns="48038"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076" tIns="48038" rIns="96076" bIns="48038" rtlCol="0" anchor="b"/>
          <a:lstStyle>
            <a:lvl1pPr algn="r">
              <a:defRPr sz="1300"/>
            </a:lvl1pPr>
          </a:lstStyle>
          <a:p>
            <a:fld id="{9E34C95A-BCED-4CD1-858F-2F12FEAD90E4}" type="slidenum">
              <a:rPr lang="en-US" smtClean="0"/>
              <a:t>‹#›</a:t>
            </a:fld>
            <a:endParaRPr lang="en-US"/>
          </a:p>
        </p:txBody>
      </p:sp>
    </p:spTree>
    <p:extLst>
      <p:ext uri="{BB962C8B-B14F-4D97-AF65-F5344CB8AC3E}">
        <p14:creationId xmlns:p14="http://schemas.microsoft.com/office/powerpoint/2010/main" val="132227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1</a:t>
            </a:fld>
            <a:endParaRPr lang="en-US"/>
          </a:p>
        </p:txBody>
      </p:sp>
    </p:spTree>
    <p:extLst>
      <p:ext uri="{BB962C8B-B14F-4D97-AF65-F5344CB8AC3E}">
        <p14:creationId xmlns:p14="http://schemas.microsoft.com/office/powerpoint/2010/main" val="2444207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14</a:t>
            </a:fld>
            <a:endParaRPr lang="en-US"/>
          </a:p>
        </p:txBody>
      </p:sp>
    </p:spTree>
    <p:extLst>
      <p:ext uri="{BB962C8B-B14F-4D97-AF65-F5344CB8AC3E}">
        <p14:creationId xmlns:p14="http://schemas.microsoft.com/office/powerpoint/2010/main" val="2094006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15</a:t>
            </a:fld>
            <a:endParaRPr lang="en-US"/>
          </a:p>
        </p:txBody>
      </p:sp>
    </p:spTree>
    <p:extLst>
      <p:ext uri="{BB962C8B-B14F-4D97-AF65-F5344CB8AC3E}">
        <p14:creationId xmlns:p14="http://schemas.microsoft.com/office/powerpoint/2010/main" val="401579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16</a:t>
            </a:fld>
            <a:endParaRPr lang="en-US"/>
          </a:p>
        </p:txBody>
      </p:sp>
    </p:spTree>
    <p:extLst>
      <p:ext uri="{BB962C8B-B14F-4D97-AF65-F5344CB8AC3E}">
        <p14:creationId xmlns:p14="http://schemas.microsoft.com/office/powerpoint/2010/main" val="1849228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17</a:t>
            </a:fld>
            <a:endParaRPr lang="en-US"/>
          </a:p>
        </p:txBody>
      </p:sp>
    </p:spTree>
    <p:extLst>
      <p:ext uri="{BB962C8B-B14F-4D97-AF65-F5344CB8AC3E}">
        <p14:creationId xmlns:p14="http://schemas.microsoft.com/office/powerpoint/2010/main" val="952198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18</a:t>
            </a:fld>
            <a:endParaRPr lang="en-US"/>
          </a:p>
        </p:txBody>
      </p:sp>
    </p:spTree>
    <p:extLst>
      <p:ext uri="{BB962C8B-B14F-4D97-AF65-F5344CB8AC3E}">
        <p14:creationId xmlns:p14="http://schemas.microsoft.com/office/powerpoint/2010/main" val="954094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19</a:t>
            </a:fld>
            <a:endParaRPr lang="en-US"/>
          </a:p>
        </p:txBody>
      </p:sp>
    </p:spTree>
    <p:extLst>
      <p:ext uri="{BB962C8B-B14F-4D97-AF65-F5344CB8AC3E}">
        <p14:creationId xmlns:p14="http://schemas.microsoft.com/office/powerpoint/2010/main" val="171160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20</a:t>
            </a:fld>
            <a:endParaRPr lang="en-US"/>
          </a:p>
        </p:txBody>
      </p:sp>
    </p:spTree>
    <p:extLst>
      <p:ext uri="{BB962C8B-B14F-4D97-AF65-F5344CB8AC3E}">
        <p14:creationId xmlns:p14="http://schemas.microsoft.com/office/powerpoint/2010/main" val="2692982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21</a:t>
            </a:fld>
            <a:endParaRPr lang="en-US"/>
          </a:p>
        </p:txBody>
      </p:sp>
    </p:spTree>
    <p:extLst>
      <p:ext uri="{BB962C8B-B14F-4D97-AF65-F5344CB8AC3E}">
        <p14:creationId xmlns:p14="http://schemas.microsoft.com/office/powerpoint/2010/main" val="4015810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22</a:t>
            </a:fld>
            <a:endParaRPr lang="en-US"/>
          </a:p>
        </p:txBody>
      </p:sp>
    </p:spTree>
    <p:extLst>
      <p:ext uri="{BB962C8B-B14F-4D97-AF65-F5344CB8AC3E}">
        <p14:creationId xmlns:p14="http://schemas.microsoft.com/office/powerpoint/2010/main" val="3385594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23</a:t>
            </a:fld>
            <a:endParaRPr lang="en-US"/>
          </a:p>
        </p:txBody>
      </p:sp>
    </p:spTree>
    <p:extLst>
      <p:ext uri="{BB962C8B-B14F-4D97-AF65-F5344CB8AC3E}">
        <p14:creationId xmlns:p14="http://schemas.microsoft.com/office/powerpoint/2010/main" val="111938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3</a:t>
            </a:fld>
            <a:endParaRPr lang="en-US"/>
          </a:p>
        </p:txBody>
      </p:sp>
    </p:spTree>
    <p:extLst>
      <p:ext uri="{BB962C8B-B14F-4D97-AF65-F5344CB8AC3E}">
        <p14:creationId xmlns:p14="http://schemas.microsoft.com/office/powerpoint/2010/main" val="74744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4</a:t>
            </a:fld>
            <a:endParaRPr lang="en-US"/>
          </a:p>
        </p:txBody>
      </p:sp>
    </p:spTree>
    <p:extLst>
      <p:ext uri="{BB962C8B-B14F-4D97-AF65-F5344CB8AC3E}">
        <p14:creationId xmlns:p14="http://schemas.microsoft.com/office/powerpoint/2010/main" val="4046969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5</a:t>
            </a:fld>
            <a:endParaRPr lang="en-US"/>
          </a:p>
        </p:txBody>
      </p:sp>
    </p:spTree>
    <p:extLst>
      <p:ext uri="{BB962C8B-B14F-4D97-AF65-F5344CB8AC3E}">
        <p14:creationId xmlns:p14="http://schemas.microsoft.com/office/powerpoint/2010/main" val="4711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6</a:t>
            </a:fld>
            <a:endParaRPr lang="en-US"/>
          </a:p>
        </p:txBody>
      </p:sp>
    </p:spTree>
    <p:extLst>
      <p:ext uri="{BB962C8B-B14F-4D97-AF65-F5344CB8AC3E}">
        <p14:creationId xmlns:p14="http://schemas.microsoft.com/office/powerpoint/2010/main" val="2262788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8</a:t>
            </a:fld>
            <a:endParaRPr lang="en-US"/>
          </a:p>
        </p:txBody>
      </p:sp>
    </p:spTree>
    <p:extLst>
      <p:ext uri="{BB962C8B-B14F-4D97-AF65-F5344CB8AC3E}">
        <p14:creationId xmlns:p14="http://schemas.microsoft.com/office/powerpoint/2010/main" val="922083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9</a:t>
            </a:fld>
            <a:endParaRPr lang="en-US"/>
          </a:p>
        </p:txBody>
      </p:sp>
    </p:spTree>
    <p:extLst>
      <p:ext uri="{BB962C8B-B14F-4D97-AF65-F5344CB8AC3E}">
        <p14:creationId xmlns:p14="http://schemas.microsoft.com/office/powerpoint/2010/main" val="297034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10</a:t>
            </a:fld>
            <a:endParaRPr lang="en-US"/>
          </a:p>
        </p:txBody>
      </p:sp>
    </p:spTree>
    <p:extLst>
      <p:ext uri="{BB962C8B-B14F-4D97-AF65-F5344CB8AC3E}">
        <p14:creationId xmlns:p14="http://schemas.microsoft.com/office/powerpoint/2010/main" val="1453760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13</a:t>
            </a:fld>
            <a:endParaRPr lang="en-US"/>
          </a:p>
        </p:txBody>
      </p:sp>
    </p:spTree>
    <p:extLst>
      <p:ext uri="{BB962C8B-B14F-4D97-AF65-F5344CB8AC3E}">
        <p14:creationId xmlns:p14="http://schemas.microsoft.com/office/powerpoint/2010/main" val="4240243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41380" y="5564222"/>
            <a:ext cx="12109240" cy="1324258"/>
            <a:chOff x="32882" y="5533742"/>
            <a:chExt cx="12109240" cy="1324258"/>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5055" y="5533742"/>
              <a:ext cx="1507067" cy="1324258"/>
            </a:xfrm>
            <a:prstGeom prst="rect">
              <a:avLst/>
            </a:prstGeom>
          </p:spPr>
        </p:pic>
        <p:cxnSp>
          <p:nvCxnSpPr>
            <p:cNvPr id="4" name="Straight Connector 3"/>
            <p:cNvCxnSpPr/>
            <p:nvPr userDrawn="1"/>
          </p:nvCxnSpPr>
          <p:spPr>
            <a:xfrm>
              <a:off x="32882" y="6636211"/>
              <a:ext cx="10561320" cy="0"/>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32882" y="6368902"/>
              <a:ext cx="10515600" cy="5593"/>
            </a:xfrm>
            <a:prstGeom prst="line">
              <a:avLst/>
            </a:prstGeom>
            <a:ln w="76200" cap="rnd">
              <a:solidFill>
                <a:srgbClr val="F58220"/>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51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9072419" y="30653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Slide </a:t>
            </a:r>
            <a:fld id="{E8C69461-7BB2-443B-9C44-A3A45FDE51C7}" type="slidenum">
              <a:rPr lang="en-US" smtClean="0"/>
              <a:pPr/>
              <a:t>‹#›</a:t>
            </a:fld>
            <a:endParaRPr lang="en-US" dirty="0"/>
          </a:p>
        </p:txBody>
      </p:sp>
      <p:grpSp>
        <p:nvGrpSpPr>
          <p:cNvPr id="20" name="Group 19"/>
          <p:cNvGrpSpPr/>
          <p:nvPr userDrawn="1"/>
        </p:nvGrpSpPr>
        <p:grpSpPr>
          <a:xfrm>
            <a:off x="41380" y="5564222"/>
            <a:ext cx="12109240" cy="1324258"/>
            <a:chOff x="32882" y="5533742"/>
            <a:chExt cx="12109240" cy="1324258"/>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5055" y="5533742"/>
              <a:ext cx="1507067" cy="1324258"/>
            </a:xfrm>
            <a:prstGeom prst="rect">
              <a:avLst/>
            </a:prstGeom>
          </p:spPr>
        </p:pic>
        <p:cxnSp>
          <p:nvCxnSpPr>
            <p:cNvPr id="22" name="Straight Connector 21"/>
            <p:cNvCxnSpPr/>
            <p:nvPr userDrawn="1"/>
          </p:nvCxnSpPr>
          <p:spPr>
            <a:xfrm>
              <a:off x="32882" y="6636211"/>
              <a:ext cx="10561320" cy="0"/>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32882" y="6368902"/>
              <a:ext cx="10515600" cy="5593"/>
            </a:xfrm>
            <a:prstGeom prst="line">
              <a:avLst/>
            </a:prstGeom>
            <a:ln w="76200" cap="rnd">
              <a:solidFill>
                <a:srgbClr val="F58220"/>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98000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82880" y="6264127"/>
            <a:ext cx="3017520" cy="365125"/>
          </a:xfrm>
        </p:spPr>
        <p:txBody>
          <a:bodyPr/>
          <a:lstStyle>
            <a:lvl1pPr>
              <a:defRPr b="1"/>
            </a:lvl1pPr>
          </a:lstStyle>
          <a:p>
            <a:fld id="{B7408084-BB99-4902-A070-6F32DDDCBEF3}" type="datetime1">
              <a:rPr lang="en-US" smtClean="0"/>
              <a:t>5/18/2022</a:t>
            </a:fld>
            <a:endParaRPr lang="en-US" dirty="0"/>
          </a:p>
        </p:txBody>
      </p:sp>
      <p:grpSp>
        <p:nvGrpSpPr>
          <p:cNvPr id="7" name="Group 6"/>
          <p:cNvGrpSpPr/>
          <p:nvPr userDrawn="1"/>
        </p:nvGrpSpPr>
        <p:grpSpPr>
          <a:xfrm>
            <a:off x="0" y="5453732"/>
            <a:ext cx="12109240" cy="1324258"/>
            <a:chOff x="32882" y="5533742"/>
            <a:chExt cx="12109240" cy="1324258"/>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5055" y="5533742"/>
              <a:ext cx="1507067" cy="1324258"/>
            </a:xfrm>
            <a:prstGeom prst="rect">
              <a:avLst/>
            </a:prstGeom>
          </p:spPr>
        </p:pic>
        <p:cxnSp>
          <p:nvCxnSpPr>
            <p:cNvPr id="9" name="Straight Connector 8"/>
            <p:cNvCxnSpPr/>
            <p:nvPr userDrawn="1"/>
          </p:nvCxnSpPr>
          <p:spPr>
            <a:xfrm>
              <a:off x="32882" y="6636211"/>
              <a:ext cx="10561320" cy="0"/>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2882" y="6368902"/>
              <a:ext cx="10515600" cy="5593"/>
            </a:xfrm>
            <a:prstGeom prst="line">
              <a:avLst/>
            </a:prstGeom>
            <a:ln w="76200" cap="rnd">
              <a:solidFill>
                <a:srgbClr val="F58220"/>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150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txBox="1">
            <a:spLocks/>
          </p:cNvSpPr>
          <p:nvPr userDrawn="1"/>
        </p:nvSpPr>
        <p:spPr>
          <a:xfrm>
            <a:off x="9072419" y="34762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Slide </a:t>
            </a:r>
            <a:fld id="{E8C69461-7BB2-443B-9C44-A3A45FDE51C7}" type="slidenum">
              <a:rPr lang="en-US" smtClean="0"/>
              <a:pPr/>
              <a:t>‹#›</a:t>
            </a:fld>
            <a:endParaRPr lang="en-US" dirty="0"/>
          </a:p>
        </p:txBody>
      </p:sp>
      <p:grpSp>
        <p:nvGrpSpPr>
          <p:cNvPr id="9" name="Group 8"/>
          <p:cNvGrpSpPr/>
          <p:nvPr userDrawn="1"/>
        </p:nvGrpSpPr>
        <p:grpSpPr>
          <a:xfrm>
            <a:off x="152400" y="5596246"/>
            <a:ext cx="12109240" cy="1324258"/>
            <a:chOff x="32882" y="5533742"/>
            <a:chExt cx="12109240" cy="1324258"/>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5055" y="5533742"/>
              <a:ext cx="1507067" cy="1324258"/>
            </a:xfrm>
            <a:prstGeom prst="rect">
              <a:avLst/>
            </a:prstGeom>
          </p:spPr>
        </p:pic>
        <p:cxnSp>
          <p:nvCxnSpPr>
            <p:cNvPr id="11" name="Straight Connector 10"/>
            <p:cNvCxnSpPr/>
            <p:nvPr userDrawn="1"/>
          </p:nvCxnSpPr>
          <p:spPr>
            <a:xfrm>
              <a:off x="32882" y="6636211"/>
              <a:ext cx="10561320" cy="0"/>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32882" y="6368902"/>
              <a:ext cx="10515600" cy="5593"/>
            </a:xfrm>
            <a:prstGeom prst="line">
              <a:avLst/>
            </a:prstGeom>
            <a:ln w="76200" cap="rnd">
              <a:solidFill>
                <a:srgbClr val="F58220"/>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437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lvl1pPr>
              <a:defRPr/>
            </a:lvl1pPr>
          </a:lstStyle>
          <a:p>
            <a:r>
              <a:rPr lang="en-US" dirty="0" smtClean="0"/>
              <a:t>Page 3</a:t>
            </a:r>
            <a:endParaRPr lang="en-US" dirty="0"/>
          </a:p>
        </p:txBody>
      </p:sp>
      <p:grpSp>
        <p:nvGrpSpPr>
          <p:cNvPr id="10" name="Group 9"/>
          <p:cNvGrpSpPr/>
          <p:nvPr userDrawn="1"/>
        </p:nvGrpSpPr>
        <p:grpSpPr>
          <a:xfrm>
            <a:off x="0" y="5443846"/>
            <a:ext cx="12109240" cy="1324258"/>
            <a:chOff x="32882" y="5533742"/>
            <a:chExt cx="12109240" cy="1324258"/>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5055" y="5533742"/>
              <a:ext cx="1507067" cy="1324258"/>
            </a:xfrm>
            <a:prstGeom prst="rect">
              <a:avLst/>
            </a:prstGeom>
          </p:spPr>
        </p:pic>
        <p:cxnSp>
          <p:nvCxnSpPr>
            <p:cNvPr id="12" name="Straight Connector 11"/>
            <p:cNvCxnSpPr/>
            <p:nvPr userDrawn="1"/>
          </p:nvCxnSpPr>
          <p:spPr>
            <a:xfrm>
              <a:off x="32882" y="6636211"/>
              <a:ext cx="10561320" cy="0"/>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2882" y="6368902"/>
              <a:ext cx="10515600" cy="5593"/>
            </a:xfrm>
            <a:prstGeom prst="line">
              <a:avLst/>
            </a:prstGeom>
            <a:ln w="76200" cap="rnd">
              <a:solidFill>
                <a:srgbClr val="F58220"/>
              </a:solidFill>
              <a:round/>
            </a:ln>
          </p:spPr>
          <p:style>
            <a:lnRef idx="1">
              <a:schemeClr val="accent1"/>
            </a:lnRef>
            <a:fillRef idx="0">
              <a:schemeClr val="accent1"/>
            </a:fillRef>
            <a:effectRef idx="0">
              <a:schemeClr val="accent1"/>
            </a:effectRef>
            <a:fontRef idx="minor">
              <a:schemeClr val="tx1"/>
            </a:fontRef>
          </p:style>
        </p:cxnSp>
      </p:grpSp>
      <p:sp>
        <p:nvSpPr>
          <p:cNvPr id="14" name="Slide Number Placeholder 3"/>
          <p:cNvSpPr txBox="1">
            <a:spLocks/>
          </p:cNvSpPr>
          <p:nvPr userDrawn="1"/>
        </p:nvSpPr>
        <p:spPr>
          <a:xfrm>
            <a:off x="9072419" y="34762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Slide </a:t>
            </a:r>
            <a:fld id="{E8C69461-7BB2-443B-9C44-A3A45FDE51C7}" type="slidenum">
              <a:rPr lang="en-US" smtClean="0"/>
              <a:pPr/>
              <a:t>‹#›</a:t>
            </a:fld>
            <a:endParaRPr lang="en-US" dirty="0"/>
          </a:p>
        </p:txBody>
      </p:sp>
    </p:spTree>
    <p:extLst>
      <p:ext uri="{BB962C8B-B14F-4D97-AF65-F5344CB8AC3E}">
        <p14:creationId xmlns:p14="http://schemas.microsoft.com/office/powerpoint/2010/main" val="253622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grpSp>
        <p:nvGrpSpPr>
          <p:cNvPr id="6" name="Group 5"/>
          <p:cNvGrpSpPr/>
          <p:nvPr userDrawn="1"/>
        </p:nvGrpSpPr>
        <p:grpSpPr>
          <a:xfrm>
            <a:off x="0" y="5443846"/>
            <a:ext cx="12109240" cy="1324258"/>
            <a:chOff x="32882" y="5533742"/>
            <a:chExt cx="12109240" cy="1324258"/>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5055" y="5533742"/>
              <a:ext cx="1507067" cy="1324258"/>
            </a:xfrm>
            <a:prstGeom prst="rect">
              <a:avLst/>
            </a:prstGeom>
          </p:spPr>
        </p:pic>
        <p:cxnSp>
          <p:nvCxnSpPr>
            <p:cNvPr id="8" name="Straight Connector 7"/>
            <p:cNvCxnSpPr/>
            <p:nvPr userDrawn="1"/>
          </p:nvCxnSpPr>
          <p:spPr>
            <a:xfrm>
              <a:off x="32882" y="6636211"/>
              <a:ext cx="10561320" cy="0"/>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2882" y="6368902"/>
              <a:ext cx="10515600" cy="5593"/>
            </a:xfrm>
            <a:prstGeom prst="line">
              <a:avLst/>
            </a:prstGeom>
            <a:ln w="76200" cap="rnd">
              <a:solidFill>
                <a:srgbClr val="F58220"/>
              </a:solidFill>
              <a:round/>
            </a:ln>
          </p:spPr>
          <p:style>
            <a:lnRef idx="1">
              <a:schemeClr val="accent1"/>
            </a:lnRef>
            <a:fillRef idx="0">
              <a:schemeClr val="accent1"/>
            </a:fillRef>
            <a:effectRef idx="0">
              <a:schemeClr val="accent1"/>
            </a:effectRef>
            <a:fontRef idx="minor">
              <a:schemeClr val="tx1"/>
            </a:fontRef>
          </p:style>
        </p:cxnSp>
      </p:grpSp>
      <p:sp>
        <p:nvSpPr>
          <p:cNvPr id="10" name="Slide Number Placeholder 3"/>
          <p:cNvSpPr txBox="1">
            <a:spLocks/>
          </p:cNvSpPr>
          <p:nvPr userDrawn="1"/>
        </p:nvSpPr>
        <p:spPr>
          <a:xfrm>
            <a:off x="9072419" y="34762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Slide </a:t>
            </a:r>
            <a:fld id="{E8C69461-7BB2-443B-9C44-A3A45FDE51C7}" type="slidenum">
              <a:rPr lang="en-US" smtClean="0"/>
              <a:pPr/>
              <a:t>‹#›</a:t>
            </a:fld>
            <a:endParaRPr lang="en-US" dirty="0"/>
          </a:p>
        </p:txBody>
      </p:sp>
    </p:spTree>
    <p:extLst>
      <p:ext uri="{BB962C8B-B14F-4D97-AF65-F5344CB8AC3E}">
        <p14:creationId xmlns:p14="http://schemas.microsoft.com/office/powerpoint/2010/main" val="45624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7263C-4275-432E-9D7A-1889165C82A3}" type="datetime1">
              <a:rPr lang="en-US" smtClean="0"/>
              <a:t>5/18/2022</a:t>
            </a:fld>
            <a:endParaRPr lang="en-US"/>
          </a:p>
        </p:txBody>
      </p:sp>
      <p:sp>
        <p:nvSpPr>
          <p:cNvPr id="3" name="Footer Placeholder 2"/>
          <p:cNvSpPr>
            <a:spLocks noGrp="1"/>
          </p:cNvSpPr>
          <p:nvPr>
            <p:ph type="ftr" sz="quarter" idx="11"/>
          </p:nvPr>
        </p:nvSpPr>
        <p:spPr/>
        <p:txBody>
          <a:bodyPr/>
          <a:lstStyle/>
          <a:p>
            <a:r>
              <a:rPr lang="en-US" smtClean="0"/>
              <a:t>Z0118-18-DR</a:t>
            </a:r>
            <a:endParaRPr lang="en-US" dirty="0"/>
          </a:p>
        </p:txBody>
      </p:sp>
      <p:sp>
        <p:nvSpPr>
          <p:cNvPr id="4" name="Slide Number Placeholder 3"/>
          <p:cNvSpPr>
            <a:spLocks noGrp="1"/>
          </p:cNvSpPr>
          <p:nvPr>
            <p:ph type="sldNum" sz="quarter" idx="12"/>
          </p:nvPr>
        </p:nvSpPr>
        <p:spPr/>
        <p:txBody>
          <a:bodyPr/>
          <a:lstStyle>
            <a:lvl1pPr>
              <a:defRPr/>
            </a:lvl1pPr>
          </a:lstStyle>
          <a:p>
            <a:r>
              <a:rPr lang="en-US" dirty="0" smtClean="0"/>
              <a:t>Page 5</a:t>
            </a:r>
            <a:endParaRPr lang="en-US" dirty="0"/>
          </a:p>
        </p:txBody>
      </p:sp>
    </p:spTree>
    <p:extLst>
      <p:ext uri="{BB962C8B-B14F-4D97-AF65-F5344CB8AC3E}">
        <p14:creationId xmlns:p14="http://schemas.microsoft.com/office/powerpoint/2010/main" val="102304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with Bull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E09150-6295-F34F-993D-8535690CCD41}"/>
              </a:ext>
            </a:extLst>
          </p:cNvPr>
          <p:cNvSpPr/>
          <p:nvPr/>
        </p:nvSpPr>
        <p:spPr>
          <a:xfrm>
            <a:off x="0" y="0"/>
            <a:ext cx="12192000" cy="7000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latin typeface="Franklin Gothic Book Regular"/>
            </a:endParaRPr>
          </a:p>
        </p:txBody>
      </p:sp>
      <p:sp>
        <p:nvSpPr>
          <p:cNvPr id="6" name="Content Placeholder 2"/>
          <p:cNvSpPr>
            <a:spLocks noGrp="1"/>
          </p:cNvSpPr>
          <p:nvPr>
            <p:ph idx="10"/>
          </p:nvPr>
        </p:nvSpPr>
        <p:spPr>
          <a:xfrm>
            <a:off x="609600" y="1068779"/>
            <a:ext cx="10972801" cy="5258467"/>
          </a:xfrm>
          <a:prstGeom prst="rect">
            <a:avLst/>
          </a:prstGeom>
        </p:spPr>
        <p:txBody>
          <a:bodyPr/>
          <a:lstStyle>
            <a:lvl1pPr marL="342900" indent="-342900">
              <a:buFont typeface="Wingdings" charset="2"/>
              <a:buChar char="§"/>
              <a:defRPr>
                <a:latin typeface="Franklin Gothic Book" panose="020B0503020102020204" pitchFamily="34" charset="0"/>
                <a:cs typeface="Gill Sans"/>
              </a:defRPr>
            </a:lvl1pPr>
            <a:lvl2pPr marL="971550" indent="-514350">
              <a:buClr>
                <a:schemeClr val="tx1">
                  <a:lumMod val="65000"/>
                  <a:lumOff val="35000"/>
                </a:schemeClr>
              </a:buClr>
              <a:buSzPct val="80000"/>
              <a:buFont typeface="Wingdings" charset="2"/>
              <a:buChar char="§"/>
              <a:defRPr>
                <a:latin typeface="Franklin Gothic Book" panose="020B0503020102020204" pitchFamily="34" charset="0"/>
                <a:cs typeface="Gill Sans"/>
              </a:defRPr>
            </a:lvl2pPr>
            <a:lvl3pPr marL="1257300" indent="-342900">
              <a:buClr>
                <a:schemeClr val="bg1">
                  <a:lumMod val="65000"/>
                </a:schemeClr>
              </a:buClr>
              <a:buSzPct val="80000"/>
              <a:buFont typeface="Wingdings" charset="2"/>
              <a:buChar char="§"/>
              <a:defRPr>
                <a:latin typeface="Franklin Gothic Book" panose="020B0503020102020204" pitchFamily="34" charset="0"/>
                <a:cs typeface="Gill Sans"/>
              </a:defRPr>
            </a:lvl3pPr>
            <a:lvl4pPr>
              <a:defRPr>
                <a:latin typeface="Gill Sans"/>
                <a:cs typeface="Gill Sans"/>
              </a:defRPr>
            </a:lvl4pPr>
            <a:lvl5pPr>
              <a:defRPr>
                <a:latin typeface="Gill Sans"/>
                <a:cs typeface="Gill Sans"/>
              </a:defRPr>
            </a:lvl5pPr>
          </a:lstStyle>
          <a:p>
            <a:pPr lvl="0"/>
            <a:r>
              <a:rPr lang="en-US"/>
              <a:t>Click to edit Master text styles</a:t>
            </a:r>
          </a:p>
          <a:p>
            <a:pPr lvl="1"/>
            <a:r>
              <a:rPr lang="en-US"/>
              <a:t>Second level</a:t>
            </a:r>
          </a:p>
          <a:p>
            <a:pPr lvl="2"/>
            <a:r>
              <a:rPr lang="en-US"/>
              <a:t>Third level</a:t>
            </a:r>
          </a:p>
        </p:txBody>
      </p:sp>
      <p:sp>
        <p:nvSpPr>
          <p:cNvPr id="7" name="Subtitle 2"/>
          <p:cNvSpPr>
            <a:spLocks noGrp="1"/>
          </p:cNvSpPr>
          <p:nvPr>
            <p:ph type="subTitle" idx="13"/>
          </p:nvPr>
        </p:nvSpPr>
        <p:spPr>
          <a:xfrm>
            <a:off x="609600" y="47982"/>
            <a:ext cx="10972800" cy="651748"/>
          </a:xfrm>
          <a:prstGeom prst="rect">
            <a:avLst/>
          </a:prstGeom>
        </p:spPr>
        <p:txBody>
          <a:bodyPr/>
          <a:lstStyle>
            <a:lvl1pPr marL="0" indent="0" algn="r">
              <a:buNone/>
              <a:defRPr b="0" i="0">
                <a:solidFill>
                  <a:schemeClr val="bg1"/>
                </a:solidFill>
                <a:latin typeface="Trebuchet MS" panose="020B0703020202090204" pitchFamily="34" charset="0"/>
                <a:cs typeface="Gill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4">
            <a:extLst>
              <a:ext uri="{FF2B5EF4-FFF2-40B4-BE49-F238E27FC236}">
                <a16:creationId xmlns:a16="http://schemas.microsoft.com/office/drawing/2014/main" id="{B3767444-5A57-C34F-BEDA-703AD60D75B0}"/>
              </a:ext>
            </a:extLst>
          </p:cNvPr>
          <p:cNvSpPr>
            <a:spLocks noGrp="1"/>
          </p:cNvSpPr>
          <p:nvPr>
            <p:ph type="sldNum" sz="quarter" idx="14"/>
          </p:nvPr>
        </p:nvSpPr>
        <p:spPr/>
        <p:txBody>
          <a:bodyPr/>
          <a:lstStyle>
            <a:lvl1pPr>
              <a:defRPr/>
            </a:lvl1pPr>
          </a:lstStyle>
          <a:p>
            <a:fld id="{62B66406-64D1-EB41-826C-612FADCA976F}" type="slidenum">
              <a:rPr lang="en-US" altLang="en-US"/>
              <a:pPr/>
              <a:t>‹#›</a:t>
            </a:fld>
            <a:endParaRPr lang="en-US" altLang="en-US"/>
          </a:p>
        </p:txBody>
      </p:sp>
    </p:spTree>
    <p:extLst>
      <p:ext uri="{BB962C8B-B14F-4D97-AF65-F5344CB8AC3E}">
        <p14:creationId xmlns:p14="http://schemas.microsoft.com/office/powerpoint/2010/main" val="65307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 with Title and Bulle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062CEE-3AEB-4849-BF38-9443963361E7}"/>
              </a:ext>
            </a:extLst>
          </p:cNvPr>
          <p:cNvSpPr/>
          <p:nvPr/>
        </p:nvSpPr>
        <p:spPr>
          <a:xfrm>
            <a:off x="0" y="0"/>
            <a:ext cx="12192000" cy="7000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latin typeface="Franklin Gothic Book Regular"/>
            </a:endParaRPr>
          </a:p>
        </p:txBody>
      </p:sp>
      <p:sp>
        <p:nvSpPr>
          <p:cNvPr id="3" name="Content Placeholder 2"/>
          <p:cNvSpPr>
            <a:spLocks noGrp="1"/>
          </p:cNvSpPr>
          <p:nvPr>
            <p:ph idx="1"/>
          </p:nvPr>
        </p:nvSpPr>
        <p:spPr>
          <a:xfrm>
            <a:off x="609600" y="1060451"/>
            <a:ext cx="10972800" cy="1029331"/>
          </a:xfrm>
          <a:prstGeom prst="rect">
            <a:avLst/>
          </a:prstGeom>
        </p:spPr>
        <p:txBody>
          <a:bodyPr/>
          <a:lstStyle>
            <a:lvl1pPr marL="0" indent="0" algn="l">
              <a:buFont typeface="Wingdings" charset="2"/>
              <a:buNone/>
              <a:defRPr sz="4000" baseline="0">
                <a:latin typeface="Gill Sans"/>
                <a:cs typeface="Gill Sans"/>
              </a:defRPr>
            </a:lvl1pPr>
            <a:lvl2pPr marL="971550" indent="-514350">
              <a:buClr>
                <a:schemeClr val="tx1">
                  <a:lumMod val="65000"/>
                  <a:lumOff val="35000"/>
                </a:schemeClr>
              </a:buClr>
              <a:buSzPct val="80000"/>
              <a:buFont typeface="Wingdings" charset="2"/>
              <a:buChar char="§"/>
              <a:defRPr>
                <a:latin typeface="Gill Sans"/>
                <a:cs typeface="Gill Sans"/>
              </a:defRPr>
            </a:lvl2pPr>
            <a:lvl3pPr marL="1257300" indent="-342900">
              <a:buClr>
                <a:schemeClr val="bg1">
                  <a:lumMod val="65000"/>
                </a:schemeClr>
              </a:buClr>
              <a:buSzPct val="80000"/>
              <a:buFont typeface="Wingdings" charset="2"/>
              <a:buChar char="§"/>
              <a:defRPr>
                <a:latin typeface="Gill Sans"/>
                <a:cs typeface="Gill Sans"/>
              </a:defRPr>
            </a:lvl3pPr>
            <a:lvl4pPr>
              <a:defRPr>
                <a:latin typeface="Gill Sans"/>
                <a:cs typeface="Gill Sans"/>
              </a:defRPr>
            </a:lvl4pPr>
            <a:lvl5pPr>
              <a:defRPr>
                <a:latin typeface="Gill Sans"/>
                <a:cs typeface="Gill Sans"/>
              </a:defRPr>
            </a:lvl5pPr>
          </a:lstStyle>
          <a:p>
            <a:pPr lvl="0"/>
            <a:r>
              <a:rPr lang="en-US"/>
              <a:t>Click to edit Master text styles</a:t>
            </a:r>
          </a:p>
        </p:txBody>
      </p:sp>
      <p:sp>
        <p:nvSpPr>
          <p:cNvPr id="6" name="Content Placeholder 2"/>
          <p:cNvSpPr>
            <a:spLocks noGrp="1"/>
          </p:cNvSpPr>
          <p:nvPr>
            <p:ph idx="10"/>
          </p:nvPr>
        </p:nvSpPr>
        <p:spPr>
          <a:xfrm>
            <a:off x="609600" y="2089782"/>
            <a:ext cx="10972801" cy="4237465"/>
          </a:xfrm>
          <a:prstGeom prst="rect">
            <a:avLst/>
          </a:prstGeom>
        </p:spPr>
        <p:txBody>
          <a:bodyPr/>
          <a:lstStyle>
            <a:lvl1pPr marL="342900" indent="-342900">
              <a:buFont typeface="Wingdings" charset="2"/>
              <a:buChar char="§"/>
              <a:defRPr>
                <a:latin typeface="Gill Sans"/>
                <a:cs typeface="Gill Sans"/>
              </a:defRPr>
            </a:lvl1pPr>
            <a:lvl2pPr marL="971550" indent="-514350">
              <a:buClr>
                <a:schemeClr val="tx1">
                  <a:lumMod val="65000"/>
                  <a:lumOff val="35000"/>
                </a:schemeClr>
              </a:buClr>
              <a:buSzPct val="80000"/>
              <a:buFont typeface="Wingdings" charset="2"/>
              <a:buChar char="§"/>
              <a:defRPr>
                <a:latin typeface="Gill Sans"/>
                <a:cs typeface="Gill Sans"/>
              </a:defRPr>
            </a:lvl2pPr>
            <a:lvl3pPr marL="1257300" indent="-342900">
              <a:buClr>
                <a:schemeClr val="bg1">
                  <a:lumMod val="65000"/>
                </a:schemeClr>
              </a:buClr>
              <a:buSzPct val="80000"/>
              <a:buFont typeface="Wingdings" charset="2"/>
              <a:buChar char="§"/>
              <a:defRPr>
                <a:latin typeface="Gill Sans"/>
                <a:cs typeface="Gill Sans"/>
              </a:defRPr>
            </a:lvl3pPr>
            <a:lvl4pPr>
              <a:defRPr>
                <a:latin typeface="Gill Sans"/>
                <a:cs typeface="Gill Sans"/>
              </a:defRPr>
            </a:lvl4pPr>
            <a:lvl5pPr>
              <a:defRPr>
                <a:latin typeface="Gill Sans"/>
                <a:cs typeface="Gill Sans"/>
              </a:defRPr>
            </a:lvl5pPr>
          </a:lstStyle>
          <a:p>
            <a:pPr lvl="0"/>
            <a:r>
              <a:rPr lang="en-US"/>
              <a:t>Click to edit Master text styles</a:t>
            </a:r>
          </a:p>
          <a:p>
            <a:pPr lvl="1"/>
            <a:r>
              <a:rPr lang="en-US"/>
              <a:t>Second level</a:t>
            </a:r>
          </a:p>
          <a:p>
            <a:pPr lvl="2"/>
            <a:r>
              <a:rPr lang="en-US"/>
              <a:t>Third level</a:t>
            </a:r>
          </a:p>
        </p:txBody>
      </p:sp>
      <p:sp>
        <p:nvSpPr>
          <p:cNvPr id="7" name="Subtitle 2"/>
          <p:cNvSpPr>
            <a:spLocks noGrp="1"/>
          </p:cNvSpPr>
          <p:nvPr>
            <p:ph type="subTitle" idx="13"/>
          </p:nvPr>
        </p:nvSpPr>
        <p:spPr>
          <a:xfrm>
            <a:off x="609600" y="47982"/>
            <a:ext cx="10972800" cy="651748"/>
          </a:xfrm>
          <a:prstGeom prst="rect">
            <a:avLst/>
          </a:prstGeom>
        </p:spPr>
        <p:txBody>
          <a:bodyPr/>
          <a:lstStyle>
            <a:lvl1pPr marL="0" indent="0" algn="r">
              <a:buNone/>
              <a:defRPr b="0" i="0">
                <a:solidFill>
                  <a:schemeClr val="bg1"/>
                </a:solidFill>
                <a:latin typeface="Trebuchet MS" panose="020B0703020202090204" pitchFamily="34" charset="0"/>
                <a:cs typeface="Gill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4">
            <a:extLst>
              <a:ext uri="{FF2B5EF4-FFF2-40B4-BE49-F238E27FC236}">
                <a16:creationId xmlns:a16="http://schemas.microsoft.com/office/drawing/2014/main" id="{88A0DDBF-1D6A-C14E-866A-95EE50187C84}"/>
              </a:ext>
            </a:extLst>
          </p:cNvPr>
          <p:cNvSpPr>
            <a:spLocks noGrp="1"/>
          </p:cNvSpPr>
          <p:nvPr>
            <p:ph type="sldNum" sz="quarter" idx="14"/>
          </p:nvPr>
        </p:nvSpPr>
        <p:spPr/>
        <p:txBody>
          <a:bodyPr/>
          <a:lstStyle>
            <a:lvl1pPr>
              <a:defRPr/>
            </a:lvl1pPr>
          </a:lstStyle>
          <a:p>
            <a:fld id="{B8B8583D-CAC7-5144-883A-DD93532F1927}" type="slidenum">
              <a:rPr lang="en-US" altLang="en-US"/>
              <a:pPr/>
              <a:t>‹#›</a:t>
            </a:fld>
            <a:endParaRPr lang="en-US" altLang="en-US"/>
          </a:p>
        </p:txBody>
      </p:sp>
    </p:spTree>
    <p:extLst>
      <p:ext uri="{BB962C8B-B14F-4D97-AF65-F5344CB8AC3E}">
        <p14:creationId xmlns:p14="http://schemas.microsoft.com/office/powerpoint/2010/main" val="53153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01040" y="6356350"/>
            <a:ext cx="30175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971D1-C842-4F83-8FA6-2437D4056085}" type="datetime1">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Z0118-18-DR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Page 1</a:t>
            </a:r>
            <a:endParaRPr lang="en-US" dirty="0"/>
          </a:p>
        </p:txBody>
      </p:sp>
    </p:spTree>
    <p:extLst>
      <p:ext uri="{BB962C8B-B14F-4D97-AF65-F5344CB8AC3E}">
        <p14:creationId xmlns:p14="http://schemas.microsoft.com/office/powerpoint/2010/main" val="728432887"/>
      </p:ext>
    </p:extLst>
  </p:cSld>
  <p:clrMap bg1="lt1" tx1="dk1" bg2="lt2" tx2="dk2" accent1="accent1" accent2="accent2" accent3="accent3" accent4="accent4" accent5="accent5" accent6="accent6" hlink="hlink" folHlink="folHlink"/>
  <p:sldLayoutIdLst>
    <p:sldLayoutId id="2147483720" r:id="rId1"/>
    <p:sldLayoutId id="2147483727" r:id="rId2"/>
    <p:sldLayoutId id="2147483721" r:id="rId3"/>
    <p:sldLayoutId id="2147483723" r:id="rId4"/>
    <p:sldLayoutId id="2147483724" r:id="rId5"/>
    <p:sldLayoutId id="2147483725" r:id="rId6"/>
    <p:sldLayoutId id="2147483726" r:id="rId7"/>
    <p:sldLayoutId id="2147483728" r:id="rId8"/>
    <p:sldLayoutId id="2147483729"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depublishing.com/OR/Gladstone/#!/Gladstone17/Gladstone1718.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depublishing.com/OR/Gladstone/#!/Gladstone17/Gladstone1718.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www.codepublishing.com/OR/Gladstone/#!/Gladstone17/Gladstone1718.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www.codepublishing.com/OR/Gladstone/#!/Gladstone17/Gladstone1718.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codepublishing.com/OR/Gladstone/#!/Gladstone17/Gladstone1718.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odepublishing.com/OR/Gladstone/#!/Gladstone17/Gladstone1718.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codepublishing.com/OR/Gladstone/#!/Gladstone17/Gladstone1718.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63505"/>
            <a:ext cx="12192000" cy="3665475"/>
          </a:xfrm>
          <a:prstGeom prst="rect">
            <a:avLst/>
          </a:prstGeom>
        </p:spPr>
      </p:pic>
      <p:sp>
        <p:nvSpPr>
          <p:cNvPr id="5" name="TextBox 4"/>
          <p:cNvSpPr txBox="1"/>
          <p:nvPr/>
        </p:nvSpPr>
        <p:spPr>
          <a:xfrm>
            <a:off x="0" y="3195780"/>
            <a:ext cx="12191999" cy="2062103"/>
          </a:xfrm>
          <a:prstGeom prst="rect">
            <a:avLst/>
          </a:prstGeom>
          <a:solidFill>
            <a:srgbClr val="006666">
              <a:alpha val="69020"/>
            </a:srgbClr>
          </a:solidFill>
          <a:ln>
            <a:solidFill>
              <a:srgbClr val="3BA9B9"/>
            </a:solidFill>
          </a:ln>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May </a:t>
            </a:r>
            <a:r>
              <a:rPr lang="en-US" sz="3600" b="1" baseline="0" dirty="0" smtClean="0">
                <a:solidFill>
                  <a:schemeClr val="bg1"/>
                </a:solidFill>
                <a:effectLst>
                  <a:outerShdw blurRad="38100" dist="38100" dir="2700000" algn="tl">
                    <a:srgbClr val="000000">
                      <a:alpha val="43137"/>
                    </a:srgbClr>
                  </a:outerShdw>
                </a:effectLst>
              </a:rPr>
              <a:t>2022 </a:t>
            </a:r>
            <a:r>
              <a:rPr lang="en-US" sz="3600" b="1" dirty="0" smtClean="0">
                <a:solidFill>
                  <a:schemeClr val="bg1"/>
                </a:solidFill>
                <a:effectLst>
                  <a:outerShdw blurRad="38100" dist="38100" dir="2700000" algn="tl">
                    <a:srgbClr val="000000">
                      <a:alpha val="43137"/>
                    </a:srgbClr>
                  </a:outerShdw>
                </a:effectLst>
              </a:rPr>
              <a:t>Planning Commission Meeting </a:t>
            </a:r>
          </a:p>
          <a:p>
            <a:r>
              <a:rPr lang="en-US" sz="3600" b="1" dirty="0" smtClean="0">
                <a:solidFill>
                  <a:schemeClr val="bg1"/>
                </a:solidFill>
                <a:effectLst>
                  <a:outerShdw blurRad="38100" dist="38100" dir="2700000" algn="tl">
                    <a:srgbClr val="000000">
                      <a:alpha val="43137"/>
                    </a:srgbClr>
                  </a:outerShdw>
                </a:effectLst>
              </a:rPr>
              <a:t>Agenda</a:t>
            </a:r>
            <a:r>
              <a:rPr lang="en-US" sz="3600" b="1" baseline="0" dirty="0" smtClean="0">
                <a:solidFill>
                  <a:schemeClr val="bg1"/>
                </a:solidFill>
                <a:effectLst>
                  <a:outerShdw blurRad="38100" dist="38100" dir="2700000" algn="tl">
                    <a:srgbClr val="000000">
                      <a:alpha val="43137"/>
                    </a:srgbClr>
                  </a:outerShdw>
                </a:effectLst>
              </a:rPr>
              <a:t> Item No. 3</a:t>
            </a:r>
          </a:p>
          <a:p>
            <a:pPr algn="ctr"/>
            <a:endParaRPr lang="en-US" sz="2800" baseline="0" dirty="0" smtClean="0"/>
          </a:p>
          <a:p>
            <a:pPr algn="ctr"/>
            <a:r>
              <a:rPr lang="en-US" sz="2800" b="1" baseline="0" dirty="0" smtClean="0">
                <a:solidFill>
                  <a:schemeClr val="bg1"/>
                </a:solidFill>
              </a:rPr>
              <a:t>Design Review</a:t>
            </a:r>
            <a:r>
              <a:rPr lang="en-US" sz="2800" b="1" dirty="0" smtClean="0">
                <a:solidFill>
                  <a:schemeClr val="bg1"/>
                </a:solidFill>
              </a:rPr>
              <a:t> Application – </a:t>
            </a:r>
            <a:r>
              <a:rPr lang="en-US" sz="2800" b="1" dirty="0">
                <a:solidFill>
                  <a:schemeClr val="bg1"/>
                </a:solidFill>
              </a:rPr>
              <a:t>18181 WEBSTER </a:t>
            </a:r>
            <a:r>
              <a:rPr lang="en-US" sz="2800" b="1" dirty="0" smtClean="0">
                <a:solidFill>
                  <a:schemeClr val="bg1"/>
                </a:solidFill>
              </a:rPr>
              <a:t>RD</a:t>
            </a:r>
            <a:endParaRPr lang="en-US" sz="2800" b="1" dirty="0">
              <a:solidFill>
                <a:schemeClr val="bg1"/>
              </a:solidFill>
            </a:endParaRPr>
          </a:p>
        </p:txBody>
      </p:sp>
    </p:spTree>
    <p:extLst>
      <p:ext uri="{BB962C8B-B14F-4D97-AF65-F5344CB8AC3E}">
        <p14:creationId xmlns:p14="http://schemas.microsoft.com/office/powerpoint/2010/main" val="3177572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10</a:t>
            </a:fld>
            <a:endParaRPr lang="en-US" dirty="0"/>
          </a:p>
        </p:txBody>
      </p:sp>
      <p:sp>
        <p:nvSpPr>
          <p:cNvPr id="5" name="Rectangle 4"/>
          <p:cNvSpPr/>
          <p:nvPr/>
        </p:nvSpPr>
        <p:spPr>
          <a:xfrm>
            <a:off x="520262" y="419551"/>
            <a:ext cx="8096198" cy="1415772"/>
          </a:xfrm>
          <a:prstGeom prst="rect">
            <a:avLst/>
          </a:prstGeom>
        </p:spPr>
        <p:txBody>
          <a:bodyPr wrap="square">
            <a:spAutoFit/>
          </a:bodyPr>
          <a:lstStyle/>
          <a:p>
            <a:pPr lvl="0"/>
            <a:r>
              <a:rPr lang="en-US" sz="2800" b="1" i="1" dirty="0">
                <a:solidFill>
                  <a:srgbClr val="000000"/>
                </a:solidFill>
                <a:ea typeface="Times New Roman" panose="02020603050405020304" pitchFamily="18" charset="0"/>
                <a:hlinkClick r:id="rId3"/>
              </a:rPr>
              <a:t>Section </a:t>
            </a:r>
            <a:r>
              <a:rPr lang="en-US" sz="2800" b="1" i="1" dirty="0" smtClean="0">
                <a:solidFill>
                  <a:srgbClr val="000000"/>
                </a:solidFill>
                <a:ea typeface="Times New Roman" panose="02020603050405020304" pitchFamily="18" charset="0"/>
                <a:hlinkClick r:id="rId3"/>
              </a:rPr>
              <a:t>17.18.060</a:t>
            </a:r>
            <a:r>
              <a:rPr lang="en-US" sz="2800" b="1" i="1" dirty="0" smtClean="0">
                <a:solidFill>
                  <a:srgbClr val="000000"/>
                </a:solidFill>
                <a:ea typeface="Times New Roman" panose="02020603050405020304" pitchFamily="18" charset="0"/>
              </a:rPr>
              <a:t>  </a:t>
            </a:r>
            <a:r>
              <a:rPr lang="en-US" sz="2800" b="1" i="1" dirty="0">
                <a:solidFill>
                  <a:srgbClr val="000000"/>
                </a:solidFill>
                <a:ea typeface="Times New Roman" panose="02020603050405020304" pitchFamily="18" charset="0"/>
              </a:rPr>
              <a:t>Dimensional standards.</a:t>
            </a:r>
            <a:endParaRPr lang="en-US" sz="2800" b="1" dirty="0" smtClean="0">
              <a:solidFill>
                <a:prstClr val="black"/>
              </a:solidFill>
            </a:endParaRPr>
          </a:p>
          <a:p>
            <a:pPr lvl="0"/>
            <a:endParaRPr lang="en-US" sz="2000" b="1" dirty="0">
              <a:solidFill>
                <a:prstClr val="black"/>
              </a:solidFill>
            </a:endParaRPr>
          </a:p>
          <a:p>
            <a:endParaRPr lang="en-US" dirty="0"/>
          </a:p>
          <a:p>
            <a:endParaRPr lang="en-US" sz="2000" dirty="0" smtClean="0"/>
          </a:p>
        </p:txBody>
      </p:sp>
      <p:pic>
        <p:nvPicPr>
          <p:cNvPr id="2" name="Picture 1"/>
          <p:cNvPicPr>
            <a:picLocks noChangeAspect="1"/>
          </p:cNvPicPr>
          <p:nvPr/>
        </p:nvPicPr>
        <p:blipFill>
          <a:blip r:embed="rId4"/>
          <a:stretch>
            <a:fillRect/>
          </a:stretch>
        </p:blipFill>
        <p:spPr>
          <a:xfrm>
            <a:off x="4125686" y="914198"/>
            <a:ext cx="7861526" cy="4549894"/>
          </a:xfrm>
          <a:prstGeom prst="rect">
            <a:avLst/>
          </a:prstGeom>
        </p:spPr>
      </p:pic>
      <p:sp>
        <p:nvSpPr>
          <p:cNvPr id="6" name="Rectangle 5"/>
          <p:cNvSpPr/>
          <p:nvPr/>
        </p:nvSpPr>
        <p:spPr>
          <a:xfrm>
            <a:off x="979714" y="1467455"/>
            <a:ext cx="3233057" cy="3139321"/>
          </a:xfrm>
          <a:prstGeom prst="rect">
            <a:avLst/>
          </a:prstGeom>
        </p:spPr>
        <p:txBody>
          <a:bodyPr wrap="square">
            <a:spAutoFit/>
          </a:bodyPr>
          <a:lstStyle/>
          <a:p>
            <a:r>
              <a:rPr lang="en-US" b="1" i="1" dirty="0"/>
              <a:t>(3) Building Height.</a:t>
            </a:r>
            <a:r>
              <a:rPr lang="en-US" i="1" dirty="0"/>
              <a:t> The maximum building height shall be thirty-five feet (35’). </a:t>
            </a:r>
            <a:endParaRPr lang="en-US" i="1" dirty="0" smtClean="0"/>
          </a:p>
          <a:p>
            <a:r>
              <a:rPr lang="en-US" b="1" i="1" dirty="0"/>
              <a:t>(4) Minimum Vegetation. </a:t>
            </a:r>
            <a:r>
              <a:rPr lang="en-US" i="1" dirty="0"/>
              <a:t>The minimum area that must be left or planted in trees, shrubs, grass, etc., shall be at least twenty percent (20%) of the total area of the lot.</a:t>
            </a:r>
            <a:endParaRPr lang="en-US" dirty="0"/>
          </a:p>
          <a:p>
            <a:r>
              <a:rPr lang="en-US" b="1" i="1" dirty="0"/>
              <a:t> </a:t>
            </a:r>
            <a:endParaRPr lang="en-US" dirty="0"/>
          </a:p>
          <a:p>
            <a:endParaRPr lang="en-US" dirty="0"/>
          </a:p>
        </p:txBody>
      </p:sp>
      <p:sp>
        <p:nvSpPr>
          <p:cNvPr id="9" name="Rectangle 8"/>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2881817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11</a:t>
            </a:fld>
            <a:endParaRPr lang="en-US"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147" y="306532"/>
            <a:ext cx="1708150"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269" y="585932"/>
            <a:ext cx="24003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1631" y="671657"/>
            <a:ext cx="16891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44147" y="5986607"/>
            <a:ext cx="9676122" cy="369332"/>
          </a:xfrm>
          <a:prstGeom prst="rect">
            <a:avLst/>
          </a:prstGeom>
        </p:spPr>
        <p:txBody>
          <a:bodyPr wrap="square">
            <a:spAutoFit/>
          </a:bodyPr>
          <a:lstStyle/>
          <a:p>
            <a:r>
              <a:rPr lang="en-US" dirty="0">
                <a:solidFill>
                  <a:srgbClr val="1F497D"/>
                </a:solidFill>
                <a:latin typeface="Calibri" panose="020F0502020204030204" pitchFamily="34" charset="0"/>
                <a:ea typeface="Calibri" panose="020F0502020204030204" pitchFamily="34" charset="0"/>
              </a:rPr>
              <a:t>2020 </a:t>
            </a:r>
            <a:r>
              <a:rPr lang="en-US" dirty="0" err="1">
                <a:solidFill>
                  <a:srgbClr val="1F497D"/>
                </a:solidFill>
                <a:latin typeface="Calibri" panose="020F0502020204030204" pitchFamily="34" charset="0"/>
                <a:ea typeface="Calibri" panose="020F0502020204030204" pitchFamily="34" charset="0"/>
              </a:rPr>
              <a:t>CONNECTExplorer</a:t>
            </a:r>
            <a:r>
              <a:rPr lang="en-US" dirty="0">
                <a:solidFill>
                  <a:srgbClr val="1F497D"/>
                </a:solidFill>
                <a:latin typeface="Calibri" panose="020F0502020204030204" pitchFamily="34" charset="0"/>
                <a:ea typeface="Calibri" panose="020F0502020204030204" pitchFamily="34" charset="0"/>
              </a:rPr>
              <a:t> aerial                    2022 Google Aerial                         </a:t>
            </a:r>
            <a:r>
              <a:rPr lang="en-US" dirty="0" smtClean="0">
                <a:solidFill>
                  <a:srgbClr val="1F497D"/>
                </a:solidFill>
                <a:latin typeface="Calibri" panose="020F0502020204030204" pitchFamily="34" charset="0"/>
                <a:ea typeface="Calibri" panose="020F0502020204030204" pitchFamily="34" charset="0"/>
              </a:rPr>
              <a:t>2015 </a:t>
            </a:r>
            <a:r>
              <a:rPr lang="en-US" dirty="0">
                <a:solidFill>
                  <a:srgbClr val="1F497D"/>
                </a:solidFill>
                <a:latin typeface="Calibri" panose="020F0502020204030204" pitchFamily="34" charset="0"/>
                <a:ea typeface="Calibri" panose="020F0502020204030204" pitchFamily="34" charset="0"/>
              </a:rPr>
              <a:t>Landscape </a:t>
            </a:r>
            <a:r>
              <a:rPr lang="en-US" dirty="0" smtClean="0">
                <a:solidFill>
                  <a:srgbClr val="1F497D"/>
                </a:solidFill>
                <a:latin typeface="Calibri" panose="020F0502020204030204" pitchFamily="34" charset="0"/>
                <a:ea typeface="Calibri" panose="020F0502020204030204" pitchFamily="34" charset="0"/>
              </a:rPr>
              <a:t>plan. </a:t>
            </a:r>
            <a:endParaRPr lang="en-US" dirty="0">
              <a:latin typeface="Calibri" panose="020F0502020204030204" pitchFamily="34" charset="0"/>
              <a:ea typeface="Calibri" panose="020F0502020204030204" pitchFamily="34" charset="0"/>
            </a:endParaRPr>
          </a:p>
        </p:txBody>
      </p:sp>
      <p:sp>
        <p:nvSpPr>
          <p:cNvPr id="4" name="Rectangle 3"/>
          <p:cNvSpPr/>
          <p:nvPr/>
        </p:nvSpPr>
        <p:spPr>
          <a:xfrm>
            <a:off x="10276114" y="1036782"/>
            <a:ext cx="1436915" cy="2031325"/>
          </a:xfrm>
          <a:prstGeom prst="rect">
            <a:avLst/>
          </a:prstGeom>
        </p:spPr>
        <p:txBody>
          <a:bodyPr wrap="square">
            <a:spAutoFit/>
          </a:bodyPr>
          <a:lstStyle/>
          <a:p>
            <a:r>
              <a:rPr lang="en-US" dirty="0" smtClean="0">
                <a:solidFill>
                  <a:srgbClr val="1F497D"/>
                </a:solidFill>
                <a:latin typeface="Calibri" panose="020F0502020204030204" pitchFamily="34" charset="0"/>
                <a:ea typeface="Calibri" panose="020F0502020204030204" pitchFamily="34" charset="0"/>
              </a:rPr>
              <a:t>Z0249-15 approved/</a:t>
            </a:r>
          </a:p>
          <a:p>
            <a:r>
              <a:rPr lang="en-US" dirty="0" smtClean="0">
                <a:solidFill>
                  <a:srgbClr val="1F497D"/>
                </a:solidFill>
                <a:latin typeface="Calibri" panose="020F0502020204030204" pitchFamily="34" charset="0"/>
                <a:ea typeface="Calibri" panose="020F0502020204030204" pitchFamily="34" charset="0"/>
              </a:rPr>
              <a:t>required shrubs </a:t>
            </a:r>
            <a:r>
              <a:rPr lang="en-US" dirty="0">
                <a:solidFill>
                  <a:srgbClr val="1F497D"/>
                </a:solidFill>
                <a:latin typeface="Calibri" panose="020F0502020204030204" pitchFamily="34" charset="0"/>
                <a:ea typeface="Calibri" panose="020F0502020204030204" pitchFamily="34" charset="0"/>
              </a:rPr>
              <a:t>and perennials in addition to lawn</a:t>
            </a:r>
            <a:endParaRPr lang="en-US" dirty="0"/>
          </a:p>
        </p:txBody>
      </p:sp>
      <p:sp>
        <p:nvSpPr>
          <p:cNvPr id="8" name="Rectangle 7"/>
          <p:cNvSpPr/>
          <p:nvPr/>
        </p:nvSpPr>
        <p:spPr>
          <a:xfrm>
            <a:off x="3197680" y="112996"/>
            <a:ext cx="8096198" cy="1415772"/>
          </a:xfrm>
          <a:prstGeom prst="rect">
            <a:avLst/>
          </a:prstGeom>
        </p:spPr>
        <p:txBody>
          <a:bodyPr wrap="square">
            <a:spAutoFit/>
          </a:bodyPr>
          <a:lstStyle/>
          <a:p>
            <a:pPr lvl="0"/>
            <a:r>
              <a:rPr lang="en-US" sz="2800" b="1" i="1" dirty="0" smtClean="0">
                <a:solidFill>
                  <a:srgbClr val="000000"/>
                </a:solidFill>
                <a:ea typeface="Times New Roman" panose="02020603050405020304" pitchFamily="18" charset="0"/>
              </a:rPr>
              <a:t>Special Condition #1 Landscaping.</a:t>
            </a:r>
            <a:endParaRPr lang="en-US" sz="2800" b="1" dirty="0" smtClean="0">
              <a:solidFill>
                <a:prstClr val="black"/>
              </a:solidFill>
            </a:endParaRPr>
          </a:p>
          <a:p>
            <a:pPr lvl="0"/>
            <a:endParaRPr lang="en-US" sz="2000" b="1" dirty="0">
              <a:solidFill>
                <a:prstClr val="black"/>
              </a:solidFill>
            </a:endParaRPr>
          </a:p>
          <a:p>
            <a:endParaRPr lang="en-US" dirty="0"/>
          </a:p>
          <a:p>
            <a:endParaRPr lang="en-US" sz="2000" dirty="0" smtClean="0"/>
          </a:p>
        </p:txBody>
      </p:sp>
      <p:sp>
        <p:nvSpPr>
          <p:cNvPr id="9" name="Rectangle 8"/>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3273478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12</a:t>
            </a:fld>
            <a:endParaRPr lang="en-US" dirty="0"/>
          </a:p>
        </p:txBody>
      </p:sp>
      <p:pic>
        <p:nvPicPr>
          <p:cNvPr id="3" name="Picture 2"/>
          <p:cNvPicPr>
            <a:picLocks noChangeAspect="1"/>
          </p:cNvPicPr>
          <p:nvPr/>
        </p:nvPicPr>
        <p:blipFill>
          <a:blip r:embed="rId2"/>
          <a:stretch>
            <a:fillRect/>
          </a:stretch>
        </p:blipFill>
        <p:spPr>
          <a:xfrm>
            <a:off x="357199" y="4103240"/>
            <a:ext cx="4465171" cy="1950773"/>
          </a:xfrm>
          <a:prstGeom prst="rect">
            <a:avLst/>
          </a:prstGeom>
        </p:spPr>
      </p:pic>
      <p:sp>
        <p:nvSpPr>
          <p:cNvPr id="4" name="Rectangle 3"/>
          <p:cNvSpPr/>
          <p:nvPr/>
        </p:nvSpPr>
        <p:spPr>
          <a:xfrm>
            <a:off x="1347108" y="306532"/>
            <a:ext cx="8096198" cy="1415772"/>
          </a:xfrm>
          <a:prstGeom prst="rect">
            <a:avLst/>
          </a:prstGeom>
        </p:spPr>
        <p:txBody>
          <a:bodyPr wrap="square">
            <a:spAutoFit/>
          </a:bodyPr>
          <a:lstStyle/>
          <a:p>
            <a:pPr lvl="0"/>
            <a:r>
              <a:rPr lang="en-US" sz="2800" b="1" i="1" dirty="0" smtClean="0">
                <a:solidFill>
                  <a:srgbClr val="000000"/>
                </a:solidFill>
                <a:ea typeface="Times New Roman" panose="02020603050405020304" pitchFamily="18" charset="0"/>
              </a:rPr>
              <a:t>Special Condition #1 Landscaping.</a:t>
            </a:r>
            <a:endParaRPr lang="en-US" sz="2800" b="1" dirty="0" smtClean="0">
              <a:solidFill>
                <a:prstClr val="black"/>
              </a:solidFill>
            </a:endParaRPr>
          </a:p>
          <a:p>
            <a:pPr lvl="0"/>
            <a:endParaRPr lang="en-US" sz="2000" b="1" dirty="0">
              <a:solidFill>
                <a:prstClr val="black"/>
              </a:solidFill>
            </a:endParaRPr>
          </a:p>
          <a:p>
            <a:endParaRPr lang="en-US" dirty="0"/>
          </a:p>
          <a:p>
            <a:endParaRPr lang="en-US" sz="2000" dirty="0" smtClean="0"/>
          </a:p>
        </p:txBody>
      </p:sp>
      <p:sp>
        <p:nvSpPr>
          <p:cNvPr id="5" name="Rectangle 4"/>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pic>
        <p:nvPicPr>
          <p:cNvPr id="6" name="Picture 5"/>
          <p:cNvPicPr>
            <a:picLocks noChangeAspect="1"/>
          </p:cNvPicPr>
          <p:nvPr/>
        </p:nvPicPr>
        <p:blipFill>
          <a:blip r:embed="rId3"/>
          <a:stretch>
            <a:fillRect/>
          </a:stretch>
        </p:blipFill>
        <p:spPr>
          <a:xfrm>
            <a:off x="4184238" y="1014418"/>
            <a:ext cx="8007762" cy="4064209"/>
          </a:xfrm>
          <a:prstGeom prst="rect">
            <a:avLst/>
          </a:prstGeom>
        </p:spPr>
      </p:pic>
      <p:sp>
        <p:nvSpPr>
          <p:cNvPr id="7" name="TextBox 6"/>
          <p:cNvSpPr txBox="1"/>
          <p:nvPr/>
        </p:nvSpPr>
        <p:spPr>
          <a:xfrm>
            <a:off x="5878286" y="5312229"/>
            <a:ext cx="3995057" cy="923330"/>
          </a:xfrm>
          <a:prstGeom prst="rect">
            <a:avLst/>
          </a:prstGeom>
          <a:noFill/>
        </p:spPr>
        <p:txBody>
          <a:bodyPr wrap="square" rtlCol="0">
            <a:spAutoFit/>
          </a:bodyPr>
          <a:lstStyle/>
          <a:p>
            <a:r>
              <a:rPr lang="en-US" dirty="0" smtClean="0"/>
              <a:t>Revised 4/1/22 to include calculations</a:t>
            </a:r>
          </a:p>
          <a:p>
            <a:r>
              <a:rPr lang="en-US" dirty="0" smtClean="0"/>
              <a:t>Revised 5/16/22 to include site obscuring landscaping</a:t>
            </a:r>
            <a:endParaRPr lang="en-US" dirty="0"/>
          </a:p>
        </p:txBody>
      </p:sp>
    </p:spTree>
    <p:extLst>
      <p:ext uri="{BB962C8B-B14F-4D97-AF65-F5344CB8AC3E}">
        <p14:creationId xmlns:p14="http://schemas.microsoft.com/office/powerpoint/2010/main" val="321372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13</a:t>
            </a:fld>
            <a:endParaRPr lang="en-US" dirty="0"/>
          </a:p>
        </p:txBody>
      </p:sp>
      <p:sp>
        <p:nvSpPr>
          <p:cNvPr id="10" name="TextBox 9"/>
          <p:cNvSpPr txBox="1"/>
          <p:nvPr/>
        </p:nvSpPr>
        <p:spPr>
          <a:xfrm>
            <a:off x="536170" y="671657"/>
            <a:ext cx="4972001" cy="1169551"/>
          </a:xfrm>
          <a:prstGeom prst="rect">
            <a:avLst/>
          </a:prstGeom>
          <a:noFill/>
        </p:spPr>
        <p:txBody>
          <a:bodyPr wrap="square" rtlCol="0">
            <a:spAutoFit/>
          </a:bodyPr>
          <a:lstStyle/>
          <a:p>
            <a:r>
              <a:rPr lang="en-US" sz="2800" b="1" i="1" dirty="0" smtClean="0">
                <a:solidFill>
                  <a:srgbClr val="000000"/>
                </a:solidFill>
                <a:ea typeface="Times New Roman" panose="02020603050405020304" pitchFamily="18" charset="0"/>
                <a:hlinkClick r:id="rId3"/>
              </a:rPr>
              <a:t>Section 17.</a:t>
            </a:r>
            <a:r>
              <a:rPr lang="en-US" sz="2800" b="1" i="1" u="sng" dirty="0" smtClean="0">
                <a:solidFill>
                  <a:srgbClr val="0070C0"/>
                </a:solidFill>
                <a:ea typeface="Times New Roman" panose="02020603050405020304" pitchFamily="18" charset="0"/>
              </a:rPr>
              <a:t>80</a:t>
            </a:r>
            <a:r>
              <a:rPr lang="en-US" sz="2800" b="1" i="1" dirty="0" smtClean="0">
                <a:solidFill>
                  <a:srgbClr val="000000"/>
                </a:solidFill>
                <a:ea typeface="Times New Roman" panose="02020603050405020304" pitchFamily="18" charset="0"/>
              </a:rPr>
              <a:t> </a:t>
            </a:r>
            <a:r>
              <a:rPr lang="en-US" sz="2800" b="1" dirty="0" smtClean="0"/>
              <a:t>DESIGN REVIEW</a:t>
            </a:r>
            <a:endParaRPr lang="en-US" sz="2800" b="1" dirty="0" smtClean="0">
              <a:effectLst>
                <a:outerShdw blurRad="38100" dist="38100" dir="2700000" algn="tl">
                  <a:srgbClr val="000000">
                    <a:alpha val="43137"/>
                  </a:srgbClr>
                </a:outerShdw>
              </a:effectLst>
            </a:endParaRPr>
          </a:p>
          <a:p>
            <a:endParaRPr lang="en-US" sz="28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4"/>
          <a:stretch>
            <a:fillRect/>
          </a:stretch>
        </p:blipFill>
        <p:spPr>
          <a:xfrm>
            <a:off x="457007" y="1256432"/>
            <a:ext cx="7164930" cy="4631218"/>
          </a:xfrm>
          <a:prstGeom prst="rect">
            <a:avLst/>
          </a:prstGeom>
        </p:spPr>
      </p:pic>
      <p:pic>
        <p:nvPicPr>
          <p:cNvPr id="2" name="Picture 1"/>
          <p:cNvPicPr>
            <a:picLocks noChangeAspect="1"/>
          </p:cNvPicPr>
          <p:nvPr/>
        </p:nvPicPr>
        <p:blipFill>
          <a:blip r:embed="rId5"/>
          <a:stretch>
            <a:fillRect/>
          </a:stretch>
        </p:blipFill>
        <p:spPr>
          <a:xfrm>
            <a:off x="5195219" y="1698170"/>
            <a:ext cx="5734037" cy="3930265"/>
          </a:xfrm>
          <a:prstGeom prst="rect">
            <a:avLst/>
          </a:prstGeom>
        </p:spPr>
      </p:pic>
      <p:sp>
        <p:nvSpPr>
          <p:cNvPr id="8" name="Rectangle 7"/>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2758432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14</a:t>
            </a:fld>
            <a:endParaRPr lang="en-US" dirty="0"/>
          </a:p>
        </p:txBody>
      </p:sp>
      <p:sp>
        <p:nvSpPr>
          <p:cNvPr id="10" name="TextBox 9"/>
          <p:cNvSpPr txBox="1"/>
          <p:nvPr/>
        </p:nvSpPr>
        <p:spPr>
          <a:xfrm>
            <a:off x="536170" y="671657"/>
            <a:ext cx="7943801" cy="800219"/>
          </a:xfrm>
          <a:prstGeom prst="rect">
            <a:avLst/>
          </a:prstGeom>
          <a:noFill/>
        </p:spPr>
        <p:txBody>
          <a:bodyPr wrap="square" rtlCol="0">
            <a:spAutoFit/>
          </a:bodyPr>
          <a:lstStyle/>
          <a:p>
            <a:r>
              <a:rPr lang="en-US" sz="2800" b="1" i="1" dirty="0">
                <a:solidFill>
                  <a:srgbClr val="0563C1"/>
                </a:solidFill>
                <a:ea typeface="Times New Roman" panose="02020603050405020304" pitchFamily="18" charset="0"/>
                <a:hlinkClick r:id="rId3"/>
              </a:rPr>
              <a:t>Section</a:t>
            </a:r>
            <a:r>
              <a:rPr lang="en-US" sz="2800" b="1" i="1" dirty="0">
                <a:solidFill>
                  <a:srgbClr val="08437E"/>
                </a:solidFill>
                <a:ea typeface="Times New Roman" panose="02020603050405020304" pitchFamily="18" charset="0"/>
                <a:hlinkClick r:id="rId3"/>
              </a:rPr>
              <a:t> </a:t>
            </a:r>
            <a:r>
              <a:rPr lang="en-US" sz="2800" b="1" i="1" u="sng" dirty="0">
                <a:solidFill>
                  <a:srgbClr val="0563C1"/>
                </a:solidFill>
                <a:ea typeface="Times New Roman" panose="02020603050405020304" pitchFamily="18" charset="0"/>
              </a:rPr>
              <a:t>17.44.020 </a:t>
            </a:r>
            <a:r>
              <a:rPr lang="en-US" sz="3200" dirty="0" smtClean="0"/>
              <a:t>Building Siting and Design</a:t>
            </a:r>
            <a:endParaRPr lang="en-US" sz="3200" b="1" dirty="0" smtClean="0"/>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2" name="Rectangle 1"/>
          <p:cNvSpPr/>
          <p:nvPr/>
        </p:nvSpPr>
        <p:spPr>
          <a:xfrm>
            <a:off x="335855" y="1295376"/>
            <a:ext cx="6347973" cy="4893647"/>
          </a:xfrm>
          <a:prstGeom prst="rect">
            <a:avLst/>
          </a:prstGeom>
        </p:spPr>
        <p:txBody>
          <a:bodyPr wrap="square">
            <a:spAutoFit/>
          </a:bodyPr>
          <a:lstStyle/>
          <a:p>
            <a:pPr marL="342900" indent="-342900" fontAlgn="base">
              <a:buAutoNum type="arabicParenBoth"/>
            </a:pPr>
            <a:r>
              <a:rPr lang="en-US" u="sng" dirty="0" smtClean="0"/>
              <a:t>Siting</a:t>
            </a:r>
            <a:r>
              <a:rPr lang="en-US" dirty="0"/>
              <a:t>. </a:t>
            </a:r>
          </a:p>
          <a:p>
            <a:pPr marL="342900" indent="-342900" fontAlgn="base">
              <a:buAutoNum type="arabicParenBoth"/>
            </a:pPr>
            <a:r>
              <a:rPr lang="en-US" u="sng" dirty="0" smtClean="0"/>
              <a:t>Energy </a:t>
            </a:r>
            <a:r>
              <a:rPr lang="en-US" u="sng" dirty="0"/>
              <a:t>Efficient Design</a:t>
            </a:r>
            <a:r>
              <a:rPr lang="en-US" dirty="0" smtClean="0"/>
              <a:t>.</a:t>
            </a:r>
          </a:p>
          <a:p>
            <a:pPr marL="342900" indent="-342900" fontAlgn="base">
              <a:buAutoNum type="arabicParenBoth"/>
            </a:pPr>
            <a:r>
              <a:rPr lang="en-US" u="sng" dirty="0" smtClean="0"/>
              <a:t>Compatibility</a:t>
            </a:r>
            <a:r>
              <a:rPr lang="en-US" dirty="0" smtClean="0"/>
              <a:t>.</a:t>
            </a:r>
          </a:p>
          <a:p>
            <a:pPr marL="342900" indent="-342900" fontAlgn="base">
              <a:buAutoNum type="arabicParenBoth"/>
            </a:pPr>
            <a:r>
              <a:rPr lang="en-US" u="sng" dirty="0" smtClean="0"/>
              <a:t>Building </a:t>
            </a:r>
            <a:r>
              <a:rPr lang="en-US" u="sng" dirty="0"/>
              <a:t>Materials</a:t>
            </a:r>
            <a:r>
              <a:rPr lang="en-US" dirty="0" smtClean="0"/>
              <a:t>.</a:t>
            </a:r>
          </a:p>
          <a:p>
            <a:pPr fontAlgn="base"/>
            <a:r>
              <a:rPr lang="en-US" dirty="0"/>
              <a:t>Buildings shall be constructed using high-image exterior materials and finishes such as masonry, architecturally treated tilt-up concrete, glass, wood or stucco. Buildings shall not be constructed with metal siding material, except as approved by the design review committee for specific high-image materials, except for:</a:t>
            </a:r>
          </a:p>
          <a:p>
            <a:pPr fontAlgn="base"/>
            <a:r>
              <a:rPr lang="en-US" dirty="0"/>
              <a:t>(a) Canopies, awnings, screening for roof-mounted fixtures, or other architectural features:</a:t>
            </a:r>
          </a:p>
          <a:p>
            <a:pPr fontAlgn="base"/>
            <a:r>
              <a:rPr lang="en-US" dirty="0"/>
              <a:t>(b) Utility equipment cabinets:</a:t>
            </a:r>
          </a:p>
          <a:p>
            <a:pPr fontAlgn="base"/>
            <a:r>
              <a:rPr lang="en-US" dirty="0"/>
              <a:t>(c) Structures no greater than two hundred (200) square feet in floor area and ten (10) feet in height: and,</a:t>
            </a:r>
          </a:p>
          <a:p>
            <a:pPr fontAlgn="base"/>
            <a:r>
              <a:rPr lang="en-US" dirty="0"/>
              <a:t>(d) Buildings, the portions of buildings, that are not visible from a road or adjacent property.</a:t>
            </a:r>
          </a:p>
          <a:p>
            <a:pPr fontAlgn="base"/>
            <a:endParaRPr lang="en-US" sz="2400" dirty="0">
              <a:solidFill>
                <a:prstClr val="black"/>
              </a:solidFill>
            </a:endParaRPr>
          </a:p>
        </p:txBody>
      </p:sp>
      <p:pic>
        <p:nvPicPr>
          <p:cNvPr id="7" name="Picture 6"/>
          <p:cNvPicPr>
            <a:picLocks noChangeAspect="1"/>
          </p:cNvPicPr>
          <p:nvPr/>
        </p:nvPicPr>
        <p:blipFill>
          <a:blip r:embed="rId4"/>
          <a:stretch>
            <a:fillRect/>
          </a:stretch>
        </p:blipFill>
        <p:spPr>
          <a:xfrm>
            <a:off x="6979120" y="1295376"/>
            <a:ext cx="4526379" cy="4042683"/>
          </a:xfrm>
          <a:prstGeom prst="rect">
            <a:avLst/>
          </a:prstGeom>
        </p:spPr>
      </p:pic>
      <p:sp>
        <p:nvSpPr>
          <p:cNvPr id="9" name="Rectangle 8"/>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924699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15</a:t>
            </a:fld>
            <a:endParaRPr lang="en-US" dirty="0"/>
          </a:p>
        </p:txBody>
      </p:sp>
      <p:sp>
        <p:nvSpPr>
          <p:cNvPr id="10" name="TextBox 9"/>
          <p:cNvSpPr txBox="1"/>
          <p:nvPr/>
        </p:nvSpPr>
        <p:spPr>
          <a:xfrm>
            <a:off x="536170" y="671657"/>
            <a:ext cx="9805259" cy="800219"/>
          </a:xfrm>
          <a:prstGeom prst="rect">
            <a:avLst/>
          </a:prstGeom>
          <a:noFill/>
        </p:spPr>
        <p:txBody>
          <a:bodyPr wrap="square" rtlCol="0">
            <a:spAutoFit/>
          </a:bodyPr>
          <a:lstStyle/>
          <a:p>
            <a:r>
              <a:rPr lang="en-US" sz="2800" b="1" i="1" dirty="0">
                <a:solidFill>
                  <a:srgbClr val="0563C1"/>
                </a:solidFill>
                <a:ea typeface="Times New Roman" panose="02020603050405020304" pitchFamily="18" charset="0"/>
                <a:hlinkClick r:id="rId3"/>
              </a:rPr>
              <a:t>Section</a:t>
            </a:r>
            <a:r>
              <a:rPr lang="en-US" sz="2800" b="1" i="1" dirty="0">
                <a:solidFill>
                  <a:srgbClr val="08437E"/>
                </a:solidFill>
                <a:ea typeface="Times New Roman" panose="02020603050405020304" pitchFamily="18" charset="0"/>
                <a:hlinkClick r:id="rId3"/>
              </a:rPr>
              <a:t> </a:t>
            </a:r>
            <a:r>
              <a:rPr lang="en-US" sz="2800" b="1" i="1" u="sng" dirty="0" smtClean="0">
                <a:solidFill>
                  <a:srgbClr val="0563C1"/>
                </a:solidFill>
                <a:ea typeface="Times New Roman" panose="02020603050405020304" pitchFamily="18" charset="0"/>
              </a:rPr>
              <a:t>17.44.022 </a:t>
            </a:r>
            <a:r>
              <a:rPr lang="en-US" sz="3200" b="1" dirty="0"/>
              <a:t>Multi-family </a:t>
            </a:r>
            <a:r>
              <a:rPr lang="en-US" sz="3200" b="1" dirty="0" smtClean="0"/>
              <a:t>Design Standards</a:t>
            </a: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3" name="Rectangle 2"/>
          <p:cNvSpPr/>
          <p:nvPr/>
        </p:nvSpPr>
        <p:spPr>
          <a:xfrm>
            <a:off x="307570" y="1471876"/>
            <a:ext cx="6691944" cy="4524315"/>
          </a:xfrm>
          <a:prstGeom prst="rect">
            <a:avLst/>
          </a:prstGeom>
        </p:spPr>
        <p:txBody>
          <a:bodyPr wrap="square">
            <a:spAutoFit/>
          </a:bodyPr>
          <a:lstStyle/>
          <a:p>
            <a:r>
              <a:rPr lang="en-US" dirty="0" smtClean="0"/>
              <a:t>New </a:t>
            </a:r>
            <a:r>
              <a:rPr lang="en-US" dirty="0"/>
              <a:t>multi-family buildings, including accessory buildings, shall be subject to the following design standards:</a:t>
            </a:r>
          </a:p>
          <a:p>
            <a:endParaRPr lang="en-US" dirty="0"/>
          </a:p>
          <a:p>
            <a:r>
              <a:rPr lang="en-US" dirty="0"/>
              <a:t>(1) Façades. Building façades and exterior walls </a:t>
            </a:r>
            <a:r>
              <a:rPr lang="en-US" dirty="0" smtClean="0">
                <a:solidFill>
                  <a:srgbClr val="C00000"/>
                </a:solidFill>
              </a:rPr>
              <a:t>visible </a:t>
            </a:r>
            <a:r>
              <a:rPr lang="en-US" dirty="0">
                <a:solidFill>
                  <a:srgbClr val="C00000"/>
                </a:solidFill>
              </a:rPr>
              <a:t>from </a:t>
            </a:r>
            <a:r>
              <a:rPr lang="en-US" dirty="0"/>
              <a:t>a public street or pedestrian path </a:t>
            </a:r>
            <a:r>
              <a:rPr lang="en-US" dirty="0" smtClean="0">
                <a:solidFill>
                  <a:srgbClr val="C00000"/>
                </a:solidFill>
              </a:rPr>
              <a:t>or from adjacent property in an R-5 or R-7.2 </a:t>
            </a:r>
            <a:r>
              <a:rPr lang="en-US" dirty="0" smtClean="0"/>
              <a:t>zoning </a:t>
            </a:r>
            <a:r>
              <a:rPr lang="en-US" dirty="0"/>
              <a:t>district shall not consist of a monotonous blank wall and shall include a minimum of two of the following:</a:t>
            </a:r>
          </a:p>
          <a:p>
            <a:endParaRPr lang="en-US" dirty="0"/>
          </a:p>
          <a:p>
            <a:r>
              <a:rPr lang="en-US" dirty="0"/>
              <a:t>(a) Windows;</a:t>
            </a:r>
          </a:p>
          <a:p>
            <a:r>
              <a:rPr lang="en-US" dirty="0" smtClean="0"/>
              <a:t>(</a:t>
            </a:r>
            <a:r>
              <a:rPr lang="en-US" dirty="0"/>
              <a:t>b) Entries;</a:t>
            </a:r>
          </a:p>
          <a:p>
            <a:r>
              <a:rPr lang="en-US" dirty="0" smtClean="0"/>
              <a:t>(</a:t>
            </a:r>
            <a:r>
              <a:rPr lang="en-US" dirty="0"/>
              <a:t>c) Balconies;</a:t>
            </a:r>
          </a:p>
          <a:p>
            <a:r>
              <a:rPr lang="en-US" dirty="0" smtClean="0"/>
              <a:t>(</a:t>
            </a:r>
            <a:r>
              <a:rPr lang="en-US" dirty="0"/>
              <a:t>d) Bays; or</a:t>
            </a:r>
          </a:p>
          <a:p>
            <a:r>
              <a:rPr lang="en-US" dirty="0" smtClean="0"/>
              <a:t>(</a:t>
            </a:r>
            <a:r>
              <a:rPr lang="en-US" dirty="0"/>
              <a:t>e) The use of two or more distinct materials to break up stretches longer than fifty lineal feet (50’) of unbroken area.</a:t>
            </a:r>
          </a:p>
          <a:p>
            <a:endParaRPr lang="en-US" dirty="0"/>
          </a:p>
          <a:p>
            <a:endParaRPr lang="en-US" dirty="0"/>
          </a:p>
        </p:txBody>
      </p:sp>
      <p:sp>
        <p:nvSpPr>
          <p:cNvPr id="5" name="Rectangle 4"/>
          <p:cNvSpPr/>
          <p:nvPr/>
        </p:nvSpPr>
        <p:spPr>
          <a:xfrm>
            <a:off x="7228114" y="1471876"/>
            <a:ext cx="4016829" cy="4247317"/>
          </a:xfrm>
          <a:prstGeom prst="rect">
            <a:avLst/>
          </a:prstGeom>
        </p:spPr>
        <p:txBody>
          <a:bodyPr wrap="square">
            <a:spAutoFit/>
          </a:bodyPr>
          <a:lstStyle/>
          <a:p>
            <a:r>
              <a:rPr lang="en-US" dirty="0"/>
              <a:t>(2) Windows.</a:t>
            </a:r>
          </a:p>
          <a:p>
            <a:endParaRPr lang="en-US" dirty="0"/>
          </a:p>
          <a:p>
            <a:pPr lvl="1"/>
            <a:r>
              <a:rPr lang="en-US" dirty="0"/>
              <a:t>(a) Window trim shall not be flush with exterior wall treatment.</a:t>
            </a:r>
          </a:p>
          <a:p>
            <a:pPr lvl="1"/>
            <a:r>
              <a:rPr lang="en-US" dirty="0"/>
              <a:t>(b) Windows shall be provided with an architectural surround at the jamb, head and sill.</a:t>
            </a:r>
          </a:p>
          <a:p>
            <a:pPr lvl="1"/>
            <a:r>
              <a:rPr lang="en-US" dirty="0"/>
              <a:t>(c) All windows facing the front lot line shall be double hung or casement windows.</a:t>
            </a:r>
          </a:p>
          <a:p>
            <a:endParaRPr lang="en-US" dirty="0"/>
          </a:p>
          <a:p>
            <a:r>
              <a:rPr lang="en-US" dirty="0"/>
              <a:t>(3) Roofs. Hipped, gambrel or gabled roofs shall be required. Flat roofs shall not be permitted except in areas where mechanical equipment is mounted.</a:t>
            </a:r>
          </a:p>
        </p:txBody>
      </p:sp>
      <p:sp>
        <p:nvSpPr>
          <p:cNvPr id="9" name="Rectangle 8"/>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3638736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87110" y="2289544"/>
            <a:ext cx="7710346" cy="2104021"/>
          </a:xfrm>
          <a:prstGeom prst="rect">
            <a:avLst/>
          </a:prstGeom>
        </p:spPr>
      </p:pic>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16</a:t>
            </a:fld>
            <a:endParaRPr lang="en-US" dirty="0"/>
          </a:p>
        </p:txBody>
      </p:sp>
      <p:sp>
        <p:nvSpPr>
          <p:cNvPr id="6" name="Rectangle 5"/>
          <p:cNvSpPr/>
          <p:nvPr/>
        </p:nvSpPr>
        <p:spPr>
          <a:xfrm>
            <a:off x="979714" y="1326350"/>
            <a:ext cx="9927772" cy="1754326"/>
          </a:xfrm>
          <a:prstGeom prst="rect">
            <a:avLst/>
          </a:prstGeom>
        </p:spPr>
        <p:txBody>
          <a:bodyPr wrap="square">
            <a:spAutoFit/>
          </a:bodyPr>
          <a:lstStyle/>
          <a:p>
            <a:r>
              <a:rPr lang="en-US" b="1" i="1" dirty="0" smtClean="0"/>
              <a:t>17.44.022 </a:t>
            </a:r>
            <a:r>
              <a:rPr lang="en-US" b="1" i="1" dirty="0"/>
              <a:t>applies. The proposed garages are </a:t>
            </a:r>
            <a:r>
              <a:rPr lang="en-US" b="1" i="1" dirty="0" smtClean="0"/>
              <a:t>adjacent to low </a:t>
            </a:r>
            <a:r>
              <a:rPr lang="en-US" b="1" i="1" dirty="0"/>
              <a:t>density residential property </a:t>
            </a:r>
            <a:r>
              <a:rPr lang="en-US" b="1" i="1" dirty="0" smtClean="0"/>
              <a:t>to the north and west. </a:t>
            </a:r>
            <a:r>
              <a:rPr lang="en-US" b="1" i="1" dirty="0"/>
              <a:t>Therefore, the north wall of the parking garages that measures over 95 feet long shall be modified to include a minimum of two of the following: (a) Windows; (b) Entries; (c) Balconies; (d) Bays; or (e) The use of two or more distinct materials to break up stretches longer than fifty lineal feet (50’) of unbroken area.  </a:t>
            </a:r>
            <a:endParaRPr lang="en-US" dirty="0"/>
          </a:p>
          <a:p>
            <a:endParaRPr lang="en-US" dirty="0"/>
          </a:p>
        </p:txBody>
      </p:sp>
      <p:sp>
        <p:nvSpPr>
          <p:cNvPr id="7" name="Rectangle 6"/>
          <p:cNvSpPr/>
          <p:nvPr/>
        </p:nvSpPr>
        <p:spPr>
          <a:xfrm>
            <a:off x="979714" y="671657"/>
            <a:ext cx="8096198" cy="830997"/>
          </a:xfrm>
          <a:prstGeom prst="rect">
            <a:avLst/>
          </a:prstGeom>
        </p:spPr>
        <p:txBody>
          <a:bodyPr wrap="square">
            <a:spAutoFit/>
          </a:bodyPr>
          <a:lstStyle/>
          <a:p>
            <a:pPr lvl="0"/>
            <a:r>
              <a:rPr lang="en-US" sz="2800" b="1" i="1" dirty="0" smtClean="0">
                <a:solidFill>
                  <a:srgbClr val="000000"/>
                </a:solidFill>
                <a:ea typeface="Times New Roman" panose="02020603050405020304" pitchFamily="18" charset="0"/>
              </a:rPr>
              <a:t>Special Condition #</a:t>
            </a:r>
            <a:r>
              <a:rPr lang="en-US" sz="2800" b="1" i="1" dirty="0">
                <a:solidFill>
                  <a:srgbClr val="000000"/>
                </a:solidFill>
                <a:ea typeface="Times New Roman" panose="02020603050405020304" pitchFamily="18" charset="0"/>
              </a:rPr>
              <a:t>3 </a:t>
            </a:r>
            <a:r>
              <a:rPr lang="en-US" sz="2800" b="1" i="1" dirty="0" smtClean="0">
                <a:solidFill>
                  <a:srgbClr val="000000"/>
                </a:solidFill>
                <a:ea typeface="Times New Roman" panose="02020603050405020304" pitchFamily="18" charset="0"/>
              </a:rPr>
              <a:t>Building </a:t>
            </a:r>
            <a:r>
              <a:rPr lang="en-US" sz="2800" b="1" i="1" dirty="0">
                <a:solidFill>
                  <a:srgbClr val="000000"/>
                </a:solidFill>
                <a:ea typeface="Times New Roman" panose="02020603050405020304" pitchFamily="18" charset="0"/>
              </a:rPr>
              <a:t>façade</a:t>
            </a:r>
            <a:r>
              <a:rPr lang="en-US" sz="2800" b="1" i="1" dirty="0" smtClean="0">
                <a:solidFill>
                  <a:srgbClr val="000000"/>
                </a:solidFill>
                <a:ea typeface="Times New Roman" panose="02020603050405020304" pitchFamily="18" charset="0"/>
              </a:rPr>
              <a:t>.</a:t>
            </a:r>
            <a:endParaRPr lang="en-US" dirty="0"/>
          </a:p>
          <a:p>
            <a:endParaRPr lang="en-US" sz="2000" dirty="0" smtClean="0"/>
          </a:p>
        </p:txBody>
      </p:sp>
      <p:sp>
        <p:nvSpPr>
          <p:cNvPr id="9" name="Rectangle 8"/>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pic>
        <p:nvPicPr>
          <p:cNvPr id="2" name="Picture 1"/>
          <p:cNvPicPr>
            <a:picLocks noChangeAspect="1"/>
          </p:cNvPicPr>
          <p:nvPr/>
        </p:nvPicPr>
        <p:blipFill>
          <a:blip r:embed="rId4"/>
          <a:stretch>
            <a:fillRect/>
          </a:stretch>
        </p:blipFill>
        <p:spPr>
          <a:xfrm>
            <a:off x="422484" y="4172552"/>
            <a:ext cx="9474687" cy="2063856"/>
          </a:xfrm>
          <a:prstGeom prst="rect">
            <a:avLst/>
          </a:prstGeom>
        </p:spPr>
      </p:pic>
      <p:sp>
        <p:nvSpPr>
          <p:cNvPr id="5" name="TextBox 4"/>
          <p:cNvSpPr txBox="1"/>
          <p:nvPr/>
        </p:nvSpPr>
        <p:spPr>
          <a:xfrm>
            <a:off x="7119257" y="6041571"/>
            <a:ext cx="2144486" cy="369332"/>
          </a:xfrm>
          <a:prstGeom prst="rect">
            <a:avLst/>
          </a:prstGeom>
          <a:noFill/>
        </p:spPr>
        <p:txBody>
          <a:bodyPr wrap="square" rtlCol="0">
            <a:spAutoFit/>
          </a:bodyPr>
          <a:lstStyle/>
          <a:p>
            <a:r>
              <a:rPr lang="en-US" dirty="0" smtClean="0"/>
              <a:t>Received 5/17/22</a:t>
            </a:r>
            <a:endParaRPr lang="en-US" dirty="0"/>
          </a:p>
        </p:txBody>
      </p:sp>
    </p:spTree>
    <p:extLst>
      <p:ext uri="{BB962C8B-B14F-4D97-AF65-F5344CB8AC3E}">
        <p14:creationId xmlns:p14="http://schemas.microsoft.com/office/powerpoint/2010/main" val="1495334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17</a:t>
            </a:fld>
            <a:endParaRPr lang="en-US" dirty="0"/>
          </a:p>
        </p:txBody>
      </p:sp>
      <p:sp>
        <p:nvSpPr>
          <p:cNvPr id="10" name="TextBox 9"/>
          <p:cNvSpPr txBox="1"/>
          <p:nvPr/>
        </p:nvSpPr>
        <p:spPr>
          <a:xfrm>
            <a:off x="536170" y="671657"/>
            <a:ext cx="7943801" cy="800219"/>
          </a:xfrm>
          <a:prstGeom prst="rect">
            <a:avLst/>
          </a:prstGeom>
          <a:noFill/>
        </p:spPr>
        <p:txBody>
          <a:bodyPr wrap="square" rtlCol="0">
            <a:spAutoFit/>
          </a:bodyPr>
          <a:lstStyle/>
          <a:p>
            <a:r>
              <a:rPr lang="en-US" sz="2800" b="1" i="1" dirty="0">
                <a:solidFill>
                  <a:srgbClr val="0563C1"/>
                </a:solidFill>
                <a:ea typeface="Times New Roman" panose="02020603050405020304" pitchFamily="18" charset="0"/>
                <a:hlinkClick r:id="rId3"/>
              </a:rPr>
              <a:t>Section</a:t>
            </a:r>
            <a:r>
              <a:rPr lang="en-US" sz="2800" b="1" i="1" dirty="0">
                <a:solidFill>
                  <a:srgbClr val="08437E"/>
                </a:solidFill>
                <a:ea typeface="Times New Roman" panose="02020603050405020304" pitchFamily="18" charset="0"/>
                <a:hlinkClick r:id="rId3"/>
              </a:rPr>
              <a:t> </a:t>
            </a:r>
            <a:r>
              <a:rPr lang="en-US" sz="2800" b="1" i="1" u="sng" dirty="0">
                <a:solidFill>
                  <a:srgbClr val="0563C1"/>
                </a:solidFill>
                <a:ea typeface="Times New Roman" panose="02020603050405020304" pitchFamily="18" charset="0"/>
              </a:rPr>
              <a:t>17.44.020 </a:t>
            </a:r>
            <a:r>
              <a:rPr lang="en-US" sz="3200" dirty="0" smtClean="0"/>
              <a:t>Building Siting and Design</a:t>
            </a:r>
            <a:endParaRPr lang="en-US" sz="3200" b="1" dirty="0" smtClean="0"/>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2" name="Rectangle 1"/>
          <p:cNvSpPr/>
          <p:nvPr/>
        </p:nvSpPr>
        <p:spPr>
          <a:xfrm>
            <a:off x="335855" y="1295376"/>
            <a:ext cx="6347973" cy="5170646"/>
          </a:xfrm>
          <a:prstGeom prst="rect">
            <a:avLst/>
          </a:prstGeom>
        </p:spPr>
        <p:txBody>
          <a:bodyPr wrap="square">
            <a:spAutoFit/>
          </a:bodyPr>
          <a:lstStyle/>
          <a:p>
            <a:pPr fontAlgn="base"/>
            <a:r>
              <a:rPr lang="en-US" dirty="0"/>
              <a:t>(5) </a:t>
            </a:r>
            <a:r>
              <a:rPr lang="en-US" u="sng" dirty="0"/>
              <a:t>Lighting</a:t>
            </a:r>
            <a:r>
              <a:rPr lang="en-US" dirty="0"/>
              <a:t>. Adequate exterior lighting shall be provided to protect public safety and shall be deflected so as not to shine on a lot in a residential district.</a:t>
            </a:r>
          </a:p>
          <a:p>
            <a:pPr fontAlgn="base"/>
            <a:r>
              <a:rPr lang="en-US" dirty="0"/>
              <a:t>(6) </a:t>
            </a:r>
            <a:r>
              <a:rPr lang="en-US" u="sng" dirty="0"/>
              <a:t>On-site Lighting</a:t>
            </a:r>
            <a:r>
              <a:rPr lang="en-US" dirty="0"/>
              <a:t>. All on-site lighting shall be designed, located, shielded, or deflected so as not to shine into off-site structures or impair the vision of the driver of any vehicle. When required, engineered site lighting plans shall be developed consistent with Illuminating Engineering Standards (IES) including, but not limited to, average maintained illumination and maximum to minimum ratios. A master plan for on-site lighting shall include the design, height, and location of all proposed exterior lights, including:</a:t>
            </a:r>
          </a:p>
          <a:p>
            <a:pPr fontAlgn="base"/>
            <a:r>
              <a:rPr lang="en-US" dirty="0"/>
              <a:t>(a) Parking and loading area lighting;</a:t>
            </a:r>
          </a:p>
          <a:p>
            <a:pPr fontAlgn="base"/>
            <a:r>
              <a:rPr lang="en-US" dirty="0"/>
              <a:t>(b) Pedestrian walkway lighting;</a:t>
            </a:r>
          </a:p>
          <a:p>
            <a:pPr fontAlgn="base"/>
            <a:r>
              <a:rPr lang="en-US" dirty="0"/>
              <a:t>(c) Internal access road lighting;</a:t>
            </a:r>
          </a:p>
          <a:p>
            <a:pPr fontAlgn="base"/>
            <a:r>
              <a:rPr lang="en-US" dirty="0"/>
              <a:t>(d) Lighting of public entrances into buildings;</a:t>
            </a:r>
          </a:p>
          <a:p>
            <a:pPr fontAlgn="base"/>
            <a:r>
              <a:rPr lang="en-US" dirty="0"/>
              <a:t>(e) Flood lights illuminating buildings or significant natural features.</a:t>
            </a:r>
          </a:p>
          <a:p>
            <a:pPr lvl="0"/>
            <a:endParaRPr lang="en-US" sz="2400" dirty="0">
              <a:solidFill>
                <a:prstClr val="black"/>
              </a:solidFill>
            </a:endParaRPr>
          </a:p>
        </p:txBody>
      </p:sp>
      <p:pic>
        <p:nvPicPr>
          <p:cNvPr id="3" name="Picture 2"/>
          <p:cNvPicPr>
            <a:picLocks noChangeAspect="1"/>
          </p:cNvPicPr>
          <p:nvPr/>
        </p:nvPicPr>
        <p:blipFill>
          <a:blip r:embed="rId4"/>
          <a:stretch>
            <a:fillRect/>
          </a:stretch>
        </p:blipFill>
        <p:spPr>
          <a:xfrm>
            <a:off x="6683828" y="3669015"/>
            <a:ext cx="5291137" cy="1873260"/>
          </a:xfrm>
          <a:prstGeom prst="rect">
            <a:avLst/>
          </a:prstGeom>
        </p:spPr>
      </p:pic>
      <p:sp>
        <p:nvSpPr>
          <p:cNvPr id="9" name="Rectangle 8"/>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982653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18</a:t>
            </a:fld>
            <a:endParaRPr lang="en-US" dirty="0"/>
          </a:p>
        </p:txBody>
      </p:sp>
      <p:sp>
        <p:nvSpPr>
          <p:cNvPr id="6" name="Rectangle 5"/>
          <p:cNvSpPr/>
          <p:nvPr/>
        </p:nvSpPr>
        <p:spPr>
          <a:xfrm>
            <a:off x="979714" y="1326350"/>
            <a:ext cx="9927772" cy="923330"/>
          </a:xfrm>
          <a:prstGeom prst="rect">
            <a:avLst/>
          </a:prstGeom>
        </p:spPr>
        <p:txBody>
          <a:bodyPr wrap="square">
            <a:spAutoFit/>
          </a:bodyPr>
          <a:lstStyle/>
          <a:p>
            <a:r>
              <a:rPr lang="en-US" b="1" i="1" dirty="0" smtClean="0"/>
              <a:t>4. A </a:t>
            </a:r>
            <a:r>
              <a:rPr lang="en-US" b="1" i="1" dirty="0"/>
              <a:t>photometric analysis and lighting plan, or a master plan for on-site lighting, that includes the design, height, </a:t>
            </a:r>
            <a:r>
              <a:rPr lang="en-US" b="1" i="1" dirty="0" smtClean="0"/>
              <a:t>extent, and </a:t>
            </a:r>
            <a:r>
              <a:rPr lang="en-US" b="1" i="1" dirty="0"/>
              <a:t>location of all proposed exterior lights per 17.44.020 (6).  </a:t>
            </a:r>
            <a:endParaRPr lang="en-US" dirty="0"/>
          </a:p>
          <a:p>
            <a:endParaRPr lang="en-US" dirty="0"/>
          </a:p>
        </p:txBody>
      </p:sp>
      <p:sp>
        <p:nvSpPr>
          <p:cNvPr id="7" name="Rectangle 6"/>
          <p:cNvSpPr/>
          <p:nvPr/>
        </p:nvSpPr>
        <p:spPr>
          <a:xfrm>
            <a:off x="1121229" y="671657"/>
            <a:ext cx="8096198" cy="830997"/>
          </a:xfrm>
          <a:prstGeom prst="rect">
            <a:avLst/>
          </a:prstGeom>
        </p:spPr>
        <p:txBody>
          <a:bodyPr wrap="square">
            <a:spAutoFit/>
          </a:bodyPr>
          <a:lstStyle/>
          <a:p>
            <a:pPr lvl="0"/>
            <a:r>
              <a:rPr lang="en-US" sz="2800" b="1" i="1" dirty="0" smtClean="0">
                <a:solidFill>
                  <a:srgbClr val="000000"/>
                </a:solidFill>
                <a:ea typeface="Times New Roman" panose="02020603050405020304" pitchFamily="18" charset="0"/>
              </a:rPr>
              <a:t>Z0024-22 Potential Special Condition #4 Lighting.</a:t>
            </a:r>
            <a:endParaRPr lang="en-US" dirty="0"/>
          </a:p>
          <a:p>
            <a:endParaRPr lang="en-US" sz="2000" dirty="0" smtClean="0"/>
          </a:p>
        </p:txBody>
      </p:sp>
      <p:sp>
        <p:nvSpPr>
          <p:cNvPr id="2" name="Rectangle 1"/>
          <p:cNvSpPr/>
          <p:nvPr/>
        </p:nvSpPr>
        <p:spPr>
          <a:xfrm>
            <a:off x="946681" y="2157347"/>
            <a:ext cx="10868938" cy="1200329"/>
          </a:xfrm>
          <a:prstGeom prst="rect">
            <a:avLst/>
          </a:prstGeom>
        </p:spPr>
        <p:txBody>
          <a:bodyPr wrap="square">
            <a:spAutoFit/>
          </a:bodyPr>
          <a:lstStyle/>
          <a:p>
            <a:pPr marR="0" lvl="0" algn="just">
              <a:spcBef>
                <a:spcPts val="0"/>
              </a:spcBef>
              <a:spcAft>
                <a:spcPts val="0"/>
              </a:spcAft>
            </a:pPr>
            <a:r>
              <a:rPr lang="en-US" dirty="0" smtClean="0">
                <a:latin typeface="Arial" panose="020B0604020202020204" pitchFamily="34" charset="0"/>
                <a:ea typeface="Calibri" panose="020F0502020204030204" pitchFamily="34" charset="0"/>
              </a:rPr>
              <a:t>Z0149-20 Special Condition #2</a:t>
            </a:r>
          </a:p>
          <a:p>
            <a:pPr lvl="1" algn="just"/>
            <a:r>
              <a:rPr lang="en-US" dirty="0" smtClean="0">
                <a:latin typeface="Arial" panose="020B0604020202020204" pitchFamily="34" charset="0"/>
                <a:ea typeface="Calibri" panose="020F0502020204030204" pitchFamily="34" charset="0"/>
              </a:rPr>
              <a:t>2. Lighting</a:t>
            </a:r>
            <a:r>
              <a:rPr lang="en-US" dirty="0">
                <a:latin typeface="Arial" panose="020B0604020202020204" pitchFamily="34" charset="0"/>
                <a:ea typeface="Calibri" panose="020F0502020204030204" pitchFamily="34" charset="0"/>
              </a:rPr>
              <a:t>. The future development of the site shall provide limited lighting per 17.44.020(5) and (6). Any lighting installed shall be the minimum amount required to meet the City of Gladstone Public Works requirements. </a:t>
            </a:r>
            <a:endParaRPr lang="en-US" sz="2000" dirty="0">
              <a:effectLst/>
              <a:latin typeface="Arial" panose="020B0604020202020204" pitchFamily="34" charset="0"/>
              <a:ea typeface="Calibri" panose="020F0502020204030204" pitchFamily="34" charset="0"/>
            </a:endParaRPr>
          </a:p>
        </p:txBody>
      </p:sp>
      <p:pic>
        <p:nvPicPr>
          <p:cNvPr id="5" name="Picture 4"/>
          <p:cNvPicPr>
            <a:picLocks noChangeAspect="1"/>
          </p:cNvPicPr>
          <p:nvPr/>
        </p:nvPicPr>
        <p:blipFill>
          <a:blip r:embed="rId3"/>
          <a:stretch>
            <a:fillRect/>
          </a:stretch>
        </p:blipFill>
        <p:spPr>
          <a:xfrm>
            <a:off x="718458" y="3357675"/>
            <a:ext cx="9413446" cy="2734497"/>
          </a:xfrm>
          <a:prstGeom prst="rect">
            <a:avLst/>
          </a:prstGeom>
        </p:spPr>
      </p:pic>
      <p:sp>
        <p:nvSpPr>
          <p:cNvPr id="9" name="Rectangle 8"/>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3989310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19</a:t>
            </a:fld>
            <a:endParaRPr lang="en-US" dirty="0"/>
          </a:p>
        </p:txBody>
      </p:sp>
      <p:sp>
        <p:nvSpPr>
          <p:cNvPr id="6" name="Rectangle 5"/>
          <p:cNvSpPr/>
          <p:nvPr/>
        </p:nvSpPr>
        <p:spPr>
          <a:xfrm>
            <a:off x="979714" y="1326350"/>
            <a:ext cx="9927772" cy="923330"/>
          </a:xfrm>
          <a:prstGeom prst="rect">
            <a:avLst/>
          </a:prstGeom>
        </p:spPr>
        <p:txBody>
          <a:bodyPr wrap="square">
            <a:spAutoFit/>
          </a:bodyPr>
          <a:lstStyle/>
          <a:p>
            <a:r>
              <a:rPr lang="en-US" b="1" i="1" dirty="0" smtClean="0"/>
              <a:t>4. A </a:t>
            </a:r>
            <a:r>
              <a:rPr lang="en-US" b="1" i="1" dirty="0"/>
              <a:t>photometric analysis and lighting plan, or a master plan for on-site lighting, that includes the design, height, </a:t>
            </a:r>
            <a:r>
              <a:rPr lang="en-US" b="1" i="1" dirty="0" smtClean="0"/>
              <a:t>extent, and </a:t>
            </a:r>
            <a:r>
              <a:rPr lang="en-US" b="1" i="1" dirty="0"/>
              <a:t>location of all proposed exterior lights per 17.44.020 (6).  </a:t>
            </a:r>
            <a:endParaRPr lang="en-US" dirty="0"/>
          </a:p>
          <a:p>
            <a:endParaRPr lang="en-US" dirty="0"/>
          </a:p>
        </p:txBody>
      </p:sp>
      <p:sp>
        <p:nvSpPr>
          <p:cNvPr id="7" name="Rectangle 6"/>
          <p:cNvSpPr/>
          <p:nvPr/>
        </p:nvSpPr>
        <p:spPr>
          <a:xfrm>
            <a:off x="1121229" y="671657"/>
            <a:ext cx="8096198" cy="830997"/>
          </a:xfrm>
          <a:prstGeom prst="rect">
            <a:avLst/>
          </a:prstGeom>
        </p:spPr>
        <p:txBody>
          <a:bodyPr wrap="square">
            <a:spAutoFit/>
          </a:bodyPr>
          <a:lstStyle/>
          <a:p>
            <a:pPr lvl="0"/>
            <a:r>
              <a:rPr lang="en-US" sz="2800" b="1" i="1" dirty="0" smtClean="0">
                <a:solidFill>
                  <a:srgbClr val="000000"/>
                </a:solidFill>
                <a:ea typeface="Times New Roman" panose="02020603050405020304" pitchFamily="18" charset="0"/>
              </a:rPr>
              <a:t>Z0024-22 Potential Special Condition #4 Lighting.</a:t>
            </a:r>
            <a:endParaRPr lang="en-US" dirty="0"/>
          </a:p>
          <a:p>
            <a:endParaRPr lang="en-US" sz="2000" dirty="0" smtClean="0"/>
          </a:p>
        </p:txBody>
      </p:sp>
      <p:sp>
        <p:nvSpPr>
          <p:cNvPr id="2" name="Rectangle 1"/>
          <p:cNvSpPr/>
          <p:nvPr/>
        </p:nvSpPr>
        <p:spPr>
          <a:xfrm>
            <a:off x="946681" y="2157347"/>
            <a:ext cx="10868938" cy="1200329"/>
          </a:xfrm>
          <a:prstGeom prst="rect">
            <a:avLst/>
          </a:prstGeom>
        </p:spPr>
        <p:txBody>
          <a:bodyPr wrap="square">
            <a:spAutoFit/>
          </a:bodyPr>
          <a:lstStyle/>
          <a:p>
            <a:pPr marR="0" lvl="0" algn="just">
              <a:spcBef>
                <a:spcPts val="0"/>
              </a:spcBef>
              <a:spcAft>
                <a:spcPts val="0"/>
              </a:spcAft>
            </a:pPr>
            <a:r>
              <a:rPr lang="en-US" dirty="0" smtClean="0">
                <a:latin typeface="Arial" panose="020B0604020202020204" pitchFamily="34" charset="0"/>
                <a:ea typeface="Calibri" panose="020F0502020204030204" pitchFamily="34" charset="0"/>
              </a:rPr>
              <a:t>Z0149-20 Special Condition #2</a:t>
            </a:r>
          </a:p>
          <a:p>
            <a:pPr lvl="1" algn="just"/>
            <a:r>
              <a:rPr lang="en-US" dirty="0" smtClean="0">
                <a:latin typeface="Arial" panose="020B0604020202020204" pitchFamily="34" charset="0"/>
                <a:ea typeface="Calibri" panose="020F0502020204030204" pitchFamily="34" charset="0"/>
              </a:rPr>
              <a:t>2. Lighting</a:t>
            </a:r>
            <a:r>
              <a:rPr lang="en-US" dirty="0">
                <a:latin typeface="Arial" panose="020B0604020202020204" pitchFamily="34" charset="0"/>
                <a:ea typeface="Calibri" panose="020F0502020204030204" pitchFamily="34" charset="0"/>
              </a:rPr>
              <a:t>. The future development of the site shall provide limited lighting per 17.44.020(5) and (6). Any lighting installed shall be the minimum amount required to meet the City of Gladstone Public Works requirements. </a:t>
            </a:r>
            <a:endParaRPr lang="en-US" sz="2000" dirty="0">
              <a:effectLst/>
              <a:latin typeface="Arial" panose="020B0604020202020204" pitchFamily="34" charset="0"/>
              <a:ea typeface="Calibri" panose="020F0502020204030204" pitchFamily="34" charset="0"/>
            </a:endParaRPr>
          </a:p>
        </p:txBody>
      </p:sp>
      <p:pic>
        <p:nvPicPr>
          <p:cNvPr id="5" name="Picture 4"/>
          <p:cNvPicPr>
            <a:picLocks noChangeAspect="1"/>
          </p:cNvPicPr>
          <p:nvPr/>
        </p:nvPicPr>
        <p:blipFill>
          <a:blip r:embed="rId3"/>
          <a:stretch>
            <a:fillRect/>
          </a:stretch>
        </p:blipFill>
        <p:spPr>
          <a:xfrm>
            <a:off x="718458" y="3357675"/>
            <a:ext cx="9413446" cy="2734497"/>
          </a:xfrm>
          <a:prstGeom prst="rect">
            <a:avLst/>
          </a:prstGeom>
        </p:spPr>
      </p:pic>
      <p:sp>
        <p:nvSpPr>
          <p:cNvPr id="9" name="Rectangle 8"/>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1370840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indent="0"/>
            <a:r>
              <a:rPr lang="en-US" altLang="en-US" dirty="0">
                <a:cs typeface="Gill Sans Light" panose="020B0302020104020203" pitchFamily="34" charset="-79"/>
              </a:rPr>
              <a:t>Public Hearing</a:t>
            </a:r>
          </a:p>
        </p:txBody>
      </p:sp>
      <p:sp>
        <p:nvSpPr>
          <p:cNvPr id="19459" name="Slide Number Placeholder 2">
            <a:extLst>
              <a:ext uri="{FF2B5EF4-FFF2-40B4-BE49-F238E27FC236}">
                <a16:creationId xmlns:a16="http://schemas.microsoft.com/office/drawing/2014/main" id="{7BA9F91E-EB5A-3A42-A56F-DBF03AAC8241}"/>
              </a:ext>
            </a:extLst>
          </p:cNvPr>
          <p:cNvSpPr>
            <a:spLocks noGrp="1" noChangeArrowheads="1"/>
          </p:cNvSpPr>
          <p:nvPr>
            <p:ph type="sldNum" sz="quarter" idx="4294967295"/>
          </p:nvPr>
        </p:nvSpPr>
        <p:spPr bwMode="auto">
          <a:xfrm>
            <a:off x="9144000" y="1204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r>
              <a:rPr lang="en-US" altLang="en-US" dirty="0" smtClean="0">
                <a:solidFill>
                  <a:srgbClr val="898989"/>
                </a:solidFill>
                <a:latin typeface="Gill Sans" panose="020B0502020104020203" pitchFamily="34" charset="-79"/>
              </a:rPr>
              <a:t> Slide </a:t>
            </a:r>
            <a:fld id="{F2E65F00-6D12-114D-B236-64615478D4C2}" type="slidenum">
              <a:rPr lang="en-US" altLang="en-US" smtClean="0">
                <a:solidFill>
                  <a:srgbClr val="898989"/>
                </a:solidFill>
                <a:latin typeface="Gill Sans" panose="020B0502020104020203" pitchFamily="34" charset="-79"/>
              </a:rPr>
              <a:pPr/>
              <a:t>2</a:t>
            </a:fld>
            <a:endParaRPr lang="en-US" altLang="en-US" dirty="0">
              <a:solidFill>
                <a:srgbClr val="898989"/>
              </a:solidFill>
              <a:latin typeface="Gill Sans" panose="020B0502020104020203" pitchFamily="34" charset="-79"/>
            </a:endParaRPr>
          </a:p>
        </p:txBody>
      </p:sp>
      <p:sp>
        <p:nvSpPr>
          <p:cNvPr id="5" name="Rectangle 4"/>
          <p:cNvSpPr/>
          <p:nvPr/>
        </p:nvSpPr>
        <p:spPr>
          <a:xfrm>
            <a:off x="520262" y="6264375"/>
            <a:ext cx="5533697" cy="369332"/>
          </a:xfrm>
          <a:prstGeom prst="rect">
            <a:avLst/>
          </a:prstGeom>
        </p:spPr>
        <p:txBody>
          <a:bodyPr wrap="square">
            <a:spAutoFit/>
          </a:bodyPr>
          <a:lstStyle/>
          <a:p>
            <a:r>
              <a:rPr lang="en-US" dirty="0" smtClean="0"/>
              <a:t>May 17, 2022 		Z0024-22-D</a:t>
            </a:r>
            <a:endParaRPr lang="en-US" dirty="0"/>
          </a:p>
        </p:txBody>
      </p:sp>
      <p:sp>
        <p:nvSpPr>
          <p:cNvPr id="19457" name="Content Placeholder 5">
            <a:extLst>
              <a:ext uri="{FF2B5EF4-FFF2-40B4-BE49-F238E27FC236}">
                <a16:creationId xmlns:a16="http://schemas.microsoft.com/office/drawing/2014/main" id="{0323E278-8732-9848-95C2-4FC2C62FB08B}"/>
              </a:ext>
            </a:extLst>
          </p:cNvPr>
          <p:cNvSpPr>
            <a:spLocks noGrp="1" noChangeArrowheads="1"/>
          </p:cNvSpPr>
          <p:nvPr>
            <p:ph idx="1"/>
          </p:nvPr>
        </p:nvSpPr>
        <p:spPr bwMode="auto">
          <a:xfrm>
            <a:off x="838200" y="1777773"/>
            <a:ext cx="4620491" cy="4351338"/>
          </a:xfrm>
          <a:solidFill>
            <a:schemeClr val="bg1"/>
          </a:solidFill>
          <a:extLst/>
        </p:spPr>
        <p:txBody>
          <a:bodyPr vert="horz" wrap="square" lIns="91440" tIns="45720" rIns="91440" bIns="45720" numCol="1" rtlCol="0" anchor="t" anchorCtr="0" compatLnSpc="1">
            <a:prstTxWarp prst="textNoShape">
              <a:avLst/>
            </a:prstTxWarp>
            <a:normAutofit/>
          </a:bodyPr>
          <a:lstStyle/>
          <a:p>
            <a:pPr>
              <a:buFont typeface="Wingdings" pitchFamily="2" charset="2"/>
              <a:buChar char="§"/>
            </a:pPr>
            <a:r>
              <a:rPr lang="en-US" altLang="en-US" dirty="0">
                <a:cs typeface="Gill Sans" panose="020B0502020104020203" pitchFamily="34" charset="-79"/>
              </a:rPr>
              <a:t>Project </a:t>
            </a:r>
            <a:r>
              <a:rPr lang="en-US" altLang="en-US" dirty="0" smtClean="0">
                <a:cs typeface="Gill Sans" panose="020B0502020104020203" pitchFamily="34" charset="-79"/>
              </a:rPr>
              <a:t>overview</a:t>
            </a:r>
          </a:p>
          <a:p>
            <a:pPr>
              <a:buFont typeface="Wingdings" pitchFamily="2" charset="2"/>
              <a:buChar char="§"/>
            </a:pPr>
            <a:r>
              <a:rPr lang="en-US" altLang="en-US" dirty="0" smtClean="0">
                <a:cs typeface="Gill Sans" panose="020B0502020104020203" pitchFamily="34" charset="-79"/>
              </a:rPr>
              <a:t>Previous approvals</a:t>
            </a:r>
            <a:endParaRPr lang="en-US" altLang="en-US" dirty="0">
              <a:cs typeface="Gill Sans" panose="020B0502020104020203" pitchFamily="34" charset="-79"/>
            </a:endParaRPr>
          </a:p>
          <a:p>
            <a:pPr>
              <a:buFont typeface="Wingdings" pitchFamily="2" charset="2"/>
              <a:buChar char="§"/>
            </a:pPr>
            <a:r>
              <a:rPr lang="en-US" altLang="en-US" dirty="0" smtClean="0">
                <a:cs typeface="Gill Sans" panose="020B0502020104020203" pitchFamily="34" charset="-79"/>
              </a:rPr>
              <a:t>Design Review</a:t>
            </a:r>
            <a:endParaRPr lang="en-US" altLang="en-US" dirty="0">
              <a:cs typeface="Gill Sans" panose="020B0502020104020203" pitchFamily="34" charset="-79"/>
            </a:endParaRPr>
          </a:p>
          <a:p>
            <a:pPr lvl="1">
              <a:buFont typeface="Wingdings" pitchFamily="2" charset="2"/>
              <a:buChar char="§"/>
            </a:pPr>
            <a:r>
              <a:rPr lang="en-US" altLang="en-US" dirty="0" smtClean="0">
                <a:cs typeface="Gill Sans" panose="020B0502020104020203" pitchFamily="34" charset="-79"/>
              </a:rPr>
              <a:t>Key Findings</a:t>
            </a:r>
          </a:p>
          <a:p>
            <a:pPr>
              <a:buFont typeface="Wingdings" pitchFamily="2" charset="2"/>
              <a:buChar char="§"/>
            </a:pPr>
            <a:r>
              <a:rPr lang="en-US" altLang="en-US" dirty="0" smtClean="0">
                <a:cs typeface="Gill Sans" panose="020B0502020104020203" pitchFamily="34" charset="-79"/>
              </a:rPr>
              <a:t>Next </a:t>
            </a:r>
            <a:r>
              <a:rPr lang="en-US" altLang="en-US" dirty="0">
                <a:cs typeface="Gill Sans" panose="020B0502020104020203" pitchFamily="34" charset="-79"/>
              </a:rPr>
              <a:t>steps</a:t>
            </a:r>
          </a:p>
        </p:txBody>
      </p:sp>
      <p:pic>
        <p:nvPicPr>
          <p:cNvPr id="2" name="Picture 1"/>
          <p:cNvPicPr>
            <a:picLocks noChangeAspect="1"/>
          </p:cNvPicPr>
          <p:nvPr/>
        </p:nvPicPr>
        <p:blipFill>
          <a:blip r:embed="rId2"/>
          <a:stretch>
            <a:fillRect/>
          </a:stretch>
        </p:blipFill>
        <p:spPr>
          <a:xfrm>
            <a:off x="4323348" y="120425"/>
            <a:ext cx="6714766" cy="5285694"/>
          </a:xfrm>
          <a:prstGeom prst="rect">
            <a:avLst/>
          </a:prstGeom>
        </p:spPr>
      </p:pic>
    </p:spTree>
    <p:extLst>
      <p:ext uri="{BB962C8B-B14F-4D97-AF65-F5344CB8AC3E}">
        <p14:creationId xmlns:p14="http://schemas.microsoft.com/office/powerpoint/2010/main" val="3950036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20</a:t>
            </a:fld>
            <a:endParaRPr lang="en-US" dirty="0"/>
          </a:p>
        </p:txBody>
      </p:sp>
      <p:sp>
        <p:nvSpPr>
          <p:cNvPr id="7" name="Rectangle 6"/>
          <p:cNvSpPr/>
          <p:nvPr/>
        </p:nvSpPr>
        <p:spPr>
          <a:xfrm>
            <a:off x="718458" y="671657"/>
            <a:ext cx="11027229" cy="1107996"/>
          </a:xfrm>
          <a:prstGeom prst="rect">
            <a:avLst/>
          </a:prstGeom>
        </p:spPr>
        <p:txBody>
          <a:bodyPr wrap="square">
            <a:spAutoFit/>
          </a:bodyPr>
          <a:lstStyle/>
          <a:p>
            <a:pPr lvl="0"/>
            <a:r>
              <a:rPr lang="en-US" sz="2800" b="1" i="1" dirty="0" smtClean="0">
                <a:solidFill>
                  <a:srgbClr val="000000"/>
                </a:solidFill>
                <a:ea typeface="Times New Roman" panose="02020603050405020304" pitchFamily="18" charset="0"/>
              </a:rPr>
              <a:t>Z0024-22 Potential Special Condition #5 &amp; #6 ADA and Pedestrian Access.</a:t>
            </a:r>
            <a:endParaRPr lang="en-US" dirty="0"/>
          </a:p>
          <a:p>
            <a:r>
              <a:rPr lang="en-US" b="1" dirty="0"/>
              <a:t>17.50.020 Vehicular and pedestrian circulation generally.</a:t>
            </a:r>
          </a:p>
          <a:p>
            <a:endParaRPr lang="en-US" sz="2000" dirty="0" smtClean="0"/>
          </a:p>
        </p:txBody>
      </p:sp>
      <p:sp>
        <p:nvSpPr>
          <p:cNvPr id="2" name="Rectangle 1"/>
          <p:cNvSpPr/>
          <p:nvPr/>
        </p:nvSpPr>
        <p:spPr>
          <a:xfrm>
            <a:off x="520262" y="1502654"/>
            <a:ext cx="4345652" cy="4524315"/>
          </a:xfrm>
          <a:prstGeom prst="rect">
            <a:avLst/>
          </a:prstGeom>
        </p:spPr>
        <p:txBody>
          <a:bodyPr wrap="square">
            <a:spAutoFit/>
          </a:bodyPr>
          <a:lstStyle/>
          <a:p>
            <a:pPr fontAlgn="base"/>
            <a:r>
              <a:rPr lang="en-US" dirty="0"/>
              <a:t>(5) </a:t>
            </a:r>
            <a:r>
              <a:rPr lang="en-US" u="sng" dirty="0"/>
              <a:t>Handicapped Needs</a:t>
            </a:r>
            <a:r>
              <a:rPr lang="en-US" dirty="0"/>
              <a:t>. Provide for the special needs of the handicapped such as wheelchair ramps and Braille signs.</a:t>
            </a:r>
          </a:p>
          <a:p>
            <a:pPr fontAlgn="base"/>
            <a:r>
              <a:rPr lang="en-US" dirty="0"/>
              <a:t>(6) </a:t>
            </a:r>
            <a:r>
              <a:rPr lang="en-US" u="sng" dirty="0"/>
              <a:t>Pedestrian Circulation Standards</a:t>
            </a:r>
            <a:r>
              <a:rPr lang="en-US" dirty="0"/>
              <a:t>. An on-site pedestrian circulation system shall be provided for new nonresidential and multi-family developments and for new buildings added to existing nonresidential and multi-family developments. The system may include sidewalks as part of the public rights-of-way, walkways, and multi-use paths. (Walkways only provide for pedestrian circulation; multi-use pathways accommodate pedestrians and bicycles.) The system shall comply with the following standards</a:t>
            </a:r>
            <a:r>
              <a:rPr lang="en-US" dirty="0" smtClean="0"/>
              <a:t>:</a:t>
            </a:r>
            <a:endParaRPr lang="en-US" dirty="0"/>
          </a:p>
        </p:txBody>
      </p:sp>
      <p:pic>
        <p:nvPicPr>
          <p:cNvPr id="3" name="Picture 2"/>
          <p:cNvPicPr>
            <a:picLocks noChangeAspect="1"/>
          </p:cNvPicPr>
          <p:nvPr/>
        </p:nvPicPr>
        <p:blipFill>
          <a:blip r:embed="rId3"/>
          <a:stretch>
            <a:fillRect/>
          </a:stretch>
        </p:blipFill>
        <p:spPr>
          <a:xfrm>
            <a:off x="5355260" y="1502654"/>
            <a:ext cx="5901080" cy="3696377"/>
          </a:xfrm>
          <a:prstGeom prst="rect">
            <a:avLst/>
          </a:prstGeom>
        </p:spPr>
      </p:pic>
      <p:sp>
        <p:nvSpPr>
          <p:cNvPr id="9" name="Rectangle 8"/>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3387282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21</a:t>
            </a:fld>
            <a:endParaRPr lang="en-US" dirty="0"/>
          </a:p>
        </p:txBody>
      </p:sp>
      <p:sp>
        <p:nvSpPr>
          <p:cNvPr id="7" name="Rectangle 6"/>
          <p:cNvSpPr/>
          <p:nvPr/>
        </p:nvSpPr>
        <p:spPr>
          <a:xfrm>
            <a:off x="718458" y="671657"/>
            <a:ext cx="11027229" cy="830997"/>
          </a:xfrm>
          <a:prstGeom prst="rect">
            <a:avLst/>
          </a:prstGeom>
        </p:spPr>
        <p:txBody>
          <a:bodyPr wrap="square">
            <a:spAutoFit/>
          </a:bodyPr>
          <a:lstStyle/>
          <a:p>
            <a:pPr lvl="0"/>
            <a:r>
              <a:rPr lang="en-US" sz="2800" b="1" i="1" dirty="0" smtClean="0">
                <a:solidFill>
                  <a:srgbClr val="000000"/>
                </a:solidFill>
                <a:ea typeface="Times New Roman" panose="02020603050405020304" pitchFamily="18" charset="0"/>
              </a:rPr>
              <a:t>Z0024-22 Potential Special Condition #5 &amp; #6 ADA and Pedestrian Access.</a:t>
            </a:r>
            <a:endParaRPr lang="en-US" dirty="0"/>
          </a:p>
          <a:p>
            <a:endParaRPr lang="en-US" sz="2000" dirty="0" smtClean="0"/>
          </a:p>
        </p:txBody>
      </p:sp>
      <p:sp>
        <p:nvSpPr>
          <p:cNvPr id="2" name="Rectangle 1"/>
          <p:cNvSpPr/>
          <p:nvPr/>
        </p:nvSpPr>
        <p:spPr>
          <a:xfrm>
            <a:off x="520262" y="1273150"/>
            <a:ext cx="8427795" cy="2862322"/>
          </a:xfrm>
          <a:prstGeom prst="rect">
            <a:avLst/>
          </a:prstGeom>
        </p:spPr>
        <p:txBody>
          <a:bodyPr wrap="square">
            <a:spAutoFit/>
          </a:bodyPr>
          <a:lstStyle/>
          <a:p>
            <a:pPr fontAlgn="base"/>
            <a:r>
              <a:rPr lang="en-US" dirty="0" smtClean="0"/>
              <a:t>(6</a:t>
            </a:r>
            <a:r>
              <a:rPr lang="en-US" dirty="0"/>
              <a:t>) </a:t>
            </a:r>
            <a:r>
              <a:rPr lang="en-US" u="sng" dirty="0"/>
              <a:t>Pedestrian Circulation </a:t>
            </a:r>
            <a:r>
              <a:rPr lang="en-US" u="sng" dirty="0" smtClean="0"/>
              <a:t>Standards</a:t>
            </a:r>
            <a:r>
              <a:rPr lang="en-US" dirty="0" smtClean="0"/>
              <a:t>…… shall </a:t>
            </a:r>
            <a:r>
              <a:rPr lang="en-US" dirty="0"/>
              <a:t>comply with the following standards:</a:t>
            </a:r>
          </a:p>
          <a:p>
            <a:pPr fontAlgn="base"/>
            <a:r>
              <a:rPr lang="en-US" dirty="0"/>
              <a:t>(a) The system shall connect all adjacent streets to the main entrances of nonresidential buildings and to unit and/or building entrances of multi-family developments;</a:t>
            </a:r>
          </a:p>
          <a:p>
            <a:pPr fontAlgn="base"/>
            <a:r>
              <a:rPr lang="en-US" dirty="0"/>
              <a:t>(b) The system shall connect all buildings and other areas of the site, such as parking areas, bicycle parking, recreational areas, common outdoor areas and any pedestrian amenities;</a:t>
            </a:r>
          </a:p>
          <a:p>
            <a:pPr fontAlgn="base"/>
            <a:r>
              <a:rPr lang="en-US" dirty="0"/>
              <a:t>(c) The system shall be hard-surfaced and constructed in accordance with the public works standards. For nonresidential development, the walkways shall be a minimum of six feet wide. For multi-family residential development, walkways shall be a minimum of five feet wide</a:t>
            </a:r>
            <a:r>
              <a:rPr lang="en-US" dirty="0" smtClean="0"/>
              <a:t>;</a:t>
            </a:r>
            <a:endParaRPr lang="en-US" dirty="0"/>
          </a:p>
        </p:txBody>
      </p:sp>
      <p:sp>
        <p:nvSpPr>
          <p:cNvPr id="6" name="Rectangle 5"/>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pic>
        <p:nvPicPr>
          <p:cNvPr id="3" name="Picture 2"/>
          <p:cNvPicPr>
            <a:picLocks noChangeAspect="1"/>
          </p:cNvPicPr>
          <p:nvPr/>
        </p:nvPicPr>
        <p:blipFill>
          <a:blip r:embed="rId3"/>
          <a:stretch>
            <a:fillRect/>
          </a:stretch>
        </p:blipFill>
        <p:spPr>
          <a:xfrm>
            <a:off x="8671151" y="1273150"/>
            <a:ext cx="3362325" cy="2809875"/>
          </a:xfrm>
          <a:prstGeom prst="rect">
            <a:avLst/>
          </a:prstGeom>
        </p:spPr>
      </p:pic>
      <p:sp>
        <p:nvSpPr>
          <p:cNvPr id="5" name="Rectangle 4"/>
          <p:cNvSpPr/>
          <p:nvPr/>
        </p:nvSpPr>
        <p:spPr>
          <a:xfrm>
            <a:off x="520262" y="3972342"/>
            <a:ext cx="10517852" cy="2308324"/>
          </a:xfrm>
          <a:prstGeom prst="rect">
            <a:avLst/>
          </a:prstGeom>
        </p:spPr>
        <p:txBody>
          <a:bodyPr wrap="square">
            <a:spAutoFit/>
          </a:bodyPr>
          <a:lstStyle/>
          <a:p>
            <a:pPr fontAlgn="base"/>
            <a:r>
              <a:rPr lang="en-US" dirty="0"/>
              <a:t>(d) The system and off-street parking and loading areas shall be designed to avoid, to the maximum extent possible, the system’s crossing off-street parking and loading areas. Where the system crosses driveways or off-street parking and loading areas, the system shall be clearly identifiable through the use of elevation changes, speed bumps, a different paving material or other similar method. Striping shall not fulfill this requirement;</a:t>
            </a:r>
          </a:p>
          <a:p>
            <a:pPr fontAlgn="base"/>
            <a:r>
              <a:rPr lang="en-US" dirty="0"/>
              <a:t>(e) Where the system is parallel and adjacent to an auto travel lane, the system shall be a raised path or be separated from the auto travel lane by a raised curb, bollards, landscaping or other physical barrier. If a raised path is used, the ends of the raised portions shall be equipped with curb ramps;</a:t>
            </a:r>
          </a:p>
          <a:p>
            <a:pPr fontAlgn="base"/>
            <a:r>
              <a:rPr lang="en-US" dirty="0"/>
              <a:t>(f) The system shall comply with the Americans with Disabilities Act (ADA);</a:t>
            </a:r>
          </a:p>
        </p:txBody>
      </p:sp>
    </p:spTree>
    <p:extLst>
      <p:ext uri="{BB962C8B-B14F-4D97-AF65-F5344CB8AC3E}">
        <p14:creationId xmlns:p14="http://schemas.microsoft.com/office/powerpoint/2010/main" val="2185317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22</a:t>
            </a:fld>
            <a:endParaRPr lang="en-US" dirty="0"/>
          </a:p>
        </p:txBody>
      </p:sp>
      <p:sp>
        <p:nvSpPr>
          <p:cNvPr id="7" name="Rectangle 6"/>
          <p:cNvSpPr/>
          <p:nvPr/>
        </p:nvSpPr>
        <p:spPr>
          <a:xfrm>
            <a:off x="718458" y="671657"/>
            <a:ext cx="11027229" cy="830997"/>
          </a:xfrm>
          <a:prstGeom prst="rect">
            <a:avLst/>
          </a:prstGeom>
        </p:spPr>
        <p:txBody>
          <a:bodyPr wrap="square">
            <a:spAutoFit/>
          </a:bodyPr>
          <a:lstStyle/>
          <a:p>
            <a:pPr lvl="0"/>
            <a:r>
              <a:rPr lang="en-US" sz="2800" b="1" i="1" dirty="0" smtClean="0">
                <a:solidFill>
                  <a:srgbClr val="000000"/>
                </a:solidFill>
                <a:ea typeface="Times New Roman" panose="02020603050405020304" pitchFamily="18" charset="0"/>
              </a:rPr>
              <a:t>Z0024-22 Potential Special Condition #5 &amp; #6 ADA and Pedestrian Access.</a:t>
            </a:r>
            <a:endParaRPr lang="en-US" dirty="0"/>
          </a:p>
          <a:p>
            <a:endParaRPr lang="en-US" sz="2000" dirty="0" smtClean="0"/>
          </a:p>
        </p:txBody>
      </p:sp>
      <p:sp>
        <p:nvSpPr>
          <p:cNvPr id="6" name="Rectangle 5"/>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pic>
        <p:nvPicPr>
          <p:cNvPr id="8" name="Picture 7"/>
          <p:cNvPicPr>
            <a:picLocks noChangeAspect="1"/>
          </p:cNvPicPr>
          <p:nvPr/>
        </p:nvPicPr>
        <p:blipFill>
          <a:blip r:embed="rId3"/>
          <a:stretch>
            <a:fillRect/>
          </a:stretch>
        </p:blipFill>
        <p:spPr>
          <a:xfrm>
            <a:off x="825691" y="1087155"/>
            <a:ext cx="3743587" cy="5276797"/>
          </a:xfrm>
          <a:prstGeom prst="rect">
            <a:avLst/>
          </a:prstGeom>
        </p:spPr>
      </p:pic>
      <p:pic>
        <p:nvPicPr>
          <p:cNvPr id="9" name="Picture 8"/>
          <p:cNvPicPr>
            <a:picLocks noChangeAspect="1"/>
          </p:cNvPicPr>
          <p:nvPr/>
        </p:nvPicPr>
        <p:blipFill>
          <a:blip r:embed="rId4"/>
          <a:stretch>
            <a:fillRect/>
          </a:stretch>
        </p:blipFill>
        <p:spPr>
          <a:xfrm>
            <a:off x="5889171" y="1087155"/>
            <a:ext cx="3094263" cy="5205302"/>
          </a:xfrm>
          <a:prstGeom prst="rect">
            <a:avLst/>
          </a:prstGeom>
        </p:spPr>
      </p:pic>
      <p:sp>
        <p:nvSpPr>
          <p:cNvPr id="10" name="TextBox 9"/>
          <p:cNvSpPr txBox="1"/>
          <p:nvPr/>
        </p:nvSpPr>
        <p:spPr>
          <a:xfrm>
            <a:off x="9514114" y="2612571"/>
            <a:ext cx="1676400" cy="3139321"/>
          </a:xfrm>
          <a:prstGeom prst="rect">
            <a:avLst/>
          </a:prstGeom>
          <a:noFill/>
        </p:spPr>
        <p:txBody>
          <a:bodyPr wrap="square" rtlCol="0">
            <a:spAutoFit/>
          </a:bodyPr>
          <a:lstStyle/>
          <a:p>
            <a:r>
              <a:rPr lang="en-US" dirty="0" smtClean="0"/>
              <a:t>Sidewalks and pedestrian access plans need to be uniform and provide access to amenities including Garages, playground, parking spaces</a:t>
            </a:r>
            <a:endParaRPr lang="en-US" dirty="0"/>
          </a:p>
        </p:txBody>
      </p:sp>
      <p:cxnSp>
        <p:nvCxnSpPr>
          <p:cNvPr id="12" name="Straight Arrow Connector 11"/>
          <p:cNvCxnSpPr/>
          <p:nvPr/>
        </p:nvCxnSpPr>
        <p:spPr>
          <a:xfrm flipH="1" flipV="1">
            <a:off x="6705600" y="2035629"/>
            <a:ext cx="2895600" cy="185057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flipH="1" flipV="1">
            <a:off x="2383972" y="1502655"/>
            <a:ext cx="7217228" cy="23835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flipH="1">
            <a:off x="2547258" y="3886200"/>
            <a:ext cx="7053942" cy="20247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flipH="1">
            <a:off x="7141030" y="3886199"/>
            <a:ext cx="2460170" cy="21880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62882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23</a:t>
            </a:fld>
            <a:endParaRPr lang="en-US" dirty="0"/>
          </a:p>
        </p:txBody>
      </p:sp>
      <p:sp>
        <p:nvSpPr>
          <p:cNvPr id="10" name="TextBox 9"/>
          <p:cNvSpPr txBox="1"/>
          <p:nvPr/>
        </p:nvSpPr>
        <p:spPr>
          <a:xfrm>
            <a:off x="536172" y="306532"/>
            <a:ext cx="8934399" cy="2185214"/>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RECOMMENDATION</a:t>
            </a:r>
            <a:endParaRPr lang="en-US" sz="2800" b="1" dirty="0">
              <a:effectLst>
                <a:outerShdw blurRad="38100" dist="38100" dir="2700000" algn="tl">
                  <a:srgbClr val="000000">
                    <a:alpha val="43137"/>
                  </a:srgbClr>
                </a:outerShdw>
              </a:effectLst>
            </a:endParaRPr>
          </a:p>
          <a:p>
            <a:endParaRPr lang="en-US" sz="1200" b="1" dirty="0" smtClean="0"/>
          </a:p>
          <a:p>
            <a:r>
              <a:rPr lang="en-US" sz="2400" b="1" dirty="0"/>
              <a:t>The Gladstone Planning Staff are recommending Approval of the Design Review application,</a:t>
            </a:r>
            <a:r>
              <a:rPr lang="en-US" altLang="en-US" sz="2400" b="1" dirty="0">
                <a:cs typeface="Gill Sans" panose="020B0502020104020203" pitchFamily="34" charset="-79"/>
              </a:rPr>
              <a:t> </a:t>
            </a:r>
            <a:r>
              <a:rPr lang="en-US" sz="2400" b="1" dirty="0"/>
              <a:t>with 13 Special Conditions of approval. </a:t>
            </a:r>
          </a:p>
          <a:p>
            <a:endParaRPr lang="en-US" sz="2400" b="1" dirty="0" smtClean="0"/>
          </a:p>
          <a:p>
            <a:r>
              <a:rPr lang="en-US" sz="2400" b="1" dirty="0"/>
              <a:t> </a:t>
            </a:r>
          </a:p>
        </p:txBody>
      </p:sp>
      <p:pic>
        <p:nvPicPr>
          <p:cNvPr id="8" name="Picture 7"/>
          <p:cNvPicPr>
            <a:picLocks noChangeAspect="1"/>
          </p:cNvPicPr>
          <p:nvPr/>
        </p:nvPicPr>
        <p:blipFill>
          <a:blip r:embed="rId3"/>
          <a:stretch>
            <a:fillRect/>
          </a:stretch>
        </p:blipFill>
        <p:spPr>
          <a:xfrm>
            <a:off x="826634" y="2366282"/>
            <a:ext cx="7839075" cy="3409950"/>
          </a:xfrm>
          <a:prstGeom prst="rect">
            <a:avLst/>
          </a:prstGeom>
        </p:spPr>
      </p:pic>
      <p:sp>
        <p:nvSpPr>
          <p:cNvPr id="11" name="Rectangle 10"/>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2229137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4294967295"/>
          </p:nvPr>
        </p:nvSpPr>
        <p:spPr>
          <a:xfrm>
            <a:off x="3558310" y="6949440"/>
            <a:ext cx="4114800" cy="365125"/>
          </a:xfrm>
        </p:spPr>
        <p:txBody>
          <a:bodyPr/>
          <a:lstStyle/>
          <a:p>
            <a:endParaRPr lang="en-US" dirty="0"/>
          </a:p>
        </p:txBody>
      </p:sp>
      <p:sp>
        <p:nvSpPr>
          <p:cNvPr id="9" name="Slide Number Placeholder 8"/>
          <p:cNvSpPr>
            <a:spLocks noGrp="1"/>
          </p:cNvSpPr>
          <p:nvPr>
            <p:ph type="sldNum" sz="quarter" idx="4"/>
          </p:nvPr>
        </p:nvSpPr>
        <p:spPr/>
        <p:txBody>
          <a:bodyPr/>
          <a:lstStyle/>
          <a:p>
            <a:r>
              <a:rPr lang="en-US" dirty="0" smtClean="0"/>
              <a:t>Slide </a:t>
            </a:r>
            <a:fld id="{E8C69461-7BB2-443B-9C44-A3A45FDE51C7}" type="slidenum">
              <a:rPr lang="en-US" smtClean="0"/>
              <a:pPr/>
              <a:t>3</a:t>
            </a:fld>
            <a:endParaRPr lang="en-US" dirty="0"/>
          </a:p>
        </p:txBody>
      </p:sp>
      <p:sp>
        <p:nvSpPr>
          <p:cNvPr id="17" name="TextBox 16"/>
          <p:cNvSpPr txBox="1"/>
          <p:nvPr/>
        </p:nvSpPr>
        <p:spPr>
          <a:xfrm>
            <a:off x="520262" y="570057"/>
            <a:ext cx="8436955" cy="461665"/>
          </a:xfrm>
          <a:prstGeom prst="rect">
            <a:avLst/>
          </a:prstGeom>
          <a:noFill/>
        </p:spPr>
        <p:txBody>
          <a:bodyPr wrap="square" rtlCol="0">
            <a:spAutoFit/>
          </a:bodyPr>
          <a:lstStyle/>
          <a:p>
            <a:r>
              <a:rPr lang="en-US" sz="2400" b="1" dirty="0" smtClean="0"/>
              <a:t>Project Location</a:t>
            </a:r>
            <a:r>
              <a:rPr lang="en-US" sz="2400" b="1" dirty="0"/>
              <a:t>: 18181 WEBSTER RD</a:t>
            </a:r>
          </a:p>
        </p:txBody>
      </p:sp>
      <p:sp>
        <p:nvSpPr>
          <p:cNvPr id="22" name="TextBox 21"/>
          <p:cNvSpPr txBox="1"/>
          <p:nvPr/>
        </p:nvSpPr>
        <p:spPr>
          <a:xfrm>
            <a:off x="531554" y="1564454"/>
            <a:ext cx="3651702" cy="2339102"/>
          </a:xfrm>
          <a:prstGeom prst="rect">
            <a:avLst/>
          </a:prstGeom>
          <a:noFill/>
        </p:spPr>
        <p:txBody>
          <a:bodyPr wrap="square" rtlCol="0">
            <a:spAutoFit/>
          </a:bodyPr>
          <a:lstStyle/>
          <a:p>
            <a:r>
              <a:rPr lang="en-US" sz="2000" b="1" dirty="0" smtClean="0"/>
              <a:t>Proposed Project: </a:t>
            </a:r>
            <a:r>
              <a:rPr lang="en-US" dirty="0"/>
              <a:t>Construction of new parking garages, and playground to serve the Webster Ridge Apartments. As proposed, the development will include 16 parking garages, 26 parking spaces, and 4,000 square feet of landscaping with walking paths and a play area.</a:t>
            </a:r>
          </a:p>
        </p:txBody>
      </p:sp>
      <p:pic>
        <p:nvPicPr>
          <p:cNvPr id="2" name="Picture 1"/>
          <p:cNvPicPr>
            <a:picLocks noChangeAspect="1"/>
          </p:cNvPicPr>
          <p:nvPr/>
        </p:nvPicPr>
        <p:blipFill rotWithShape="1">
          <a:blip r:embed="rId3"/>
          <a:srcRect l="16872" r="8247"/>
          <a:stretch/>
        </p:blipFill>
        <p:spPr>
          <a:xfrm>
            <a:off x="5355772" y="399869"/>
            <a:ext cx="5606142" cy="5105400"/>
          </a:xfrm>
          <a:prstGeom prst="rect">
            <a:avLst/>
          </a:prstGeom>
        </p:spPr>
      </p:pic>
      <p:sp>
        <p:nvSpPr>
          <p:cNvPr id="20" name="5-Point Star 19"/>
          <p:cNvSpPr/>
          <p:nvPr/>
        </p:nvSpPr>
        <p:spPr>
          <a:xfrm>
            <a:off x="6932222" y="2242879"/>
            <a:ext cx="535709" cy="491126"/>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2739845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4294967295"/>
          </p:nvPr>
        </p:nvSpPr>
        <p:spPr>
          <a:xfrm>
            <a:off x="3558310" y="6949440"/>
            <a:ext cx="4114800" cy="365125"/>
          </a:xfrm>
        </p:spPr>
        <p:txBody>
          <a:bodyPr/>
          <a:lstStyle/>
          <a:p>
            <a:endParaRPr lang="en-US" dirty="0"/>
          </a:p>
        </p:txBody>
      </p:sp>
      <p:sp>
        <p:nvSpPr>
          <p:cNvPr id="9" name="Slide Number Placeholder 8"/>
          <p:cNvSpPr>
            <a:spLocks noGrp="1"/>
          </p:cNvSpPr>
          <p:nvPr>
            <p:ph type="sldNum" sz="quarter" idx="4"/>
          </p:nvPr>
        </p:nvSpPr>
        <p:spPr/>
        <p:txBody>
          <a:bodyPr/>
          <a:lstStyle/>
          <a:p>
            <a:r>
              <a:rPr lang="en-US" dirty="0" smtClean="0"/>
              <a:t>Slide </a:t>
            </a:r>
            <a:fld id="{E8C69461-7BB2-443B-9C44-A3A45FDE51C7}" type="slidenum">
              <a:rPr lang="en-US" smtClean="0"/>
              <a:pPr/>
              <a:t>4</a:t>
            </a:fld>
            <a:endParaRPr lang="en-US" dirty="0"/>
          </a:p>
        </p:txBody>
      </p:sp>
      <p:sp>
        <p:nvSpPr>
          <p:cNvPr id="17" name="TextBox 16"/>
          <p:cNvSpPr txBox="1"/>
          <p:nvPr/>
        </p:nvSpPr>
        <p:spPr>
          <a:xfrm>
            <a:off x="520262" y="570057"/>
            <a:ext cx="4073509" cy="461665"/>
          </a:xfrm>
          <a:prstGeom prst="rect">
            <a:avLst/>
          </a:prstGeom>
          <a:noFill/>
        </p:spPr>
        <p:txBody>
          <a:bodyPr wrap="square" rtlCol="0">
            <a:spAutoFit/>
          </a:bodyPr>
          <a:lstStyle/>
          <a:p>
            <a:r>
              <a:rPr lang="en-US" sz="2400" b="1" dirty="0" smtClean="0"/>
              <a:t>Previous Land Use Approvals:</a:t>
            </a:r>
            <a:endParaRPr lang="en-US" sz="2400" b="1" dirty="0"/>
          </a:p>
        </p:txBody>
      </p:sp>
      <p:sp>
        <p:nvSpPr>
          <p:cNvPr id="22" name="TextBox 21"/>
          <p:cNvSpPr txBox="1"/>
          <p:nvPr/>
        </p:nvSpPr>
        <p:spPr>
          <a:xfrm>
            <a:off x="531553" y="1564454"/>
            <a:ext cx="4236389" cy="1015663"/>
          </a:xfrm>
          <a:prstGeom prst="rect">
            <a:avLst/>
          </a:prstGeom>
          <a:noFill/>
        </p:spPr>
        <p:txBody>
          <a:bodyPr wrap="square" rtlCol="0">
            <a:spAutoFit/>
          </a:bodyPr>
          <a:lstStyle/>
          <a:p>
            <a:r>
              <a:rPr lang="en-US" sz="2000" b="1" dirty="0" smtClean="0"/>
              <a:t>Apartments: Z0249-15</a:t>
            </a:r>
          </a:p>
          <a:p>
            <a:r>
              <a:rPr lang="en-US" sz="2000" b="1" dirty="0" smtClean="0"/>
              <a:t>Zone Change: Z0149-20</a:t>
            </a:r>
          </a:p>
          <a:p>
            <a:r>
              <a:rPr lang="en-US" sz="2000" b="1" dirty="0" smtClean="0"/>
              <a:t>Property Line Adjustment: Z0507-20</a:t>
            </a:r>
            <a:endParaRPr lang="en-US" sz="2000" b="1" dirty="0"/>
          </a:p>
        </p:txBody>
      </p:sp>
      <p:sp>
        <p:nvSpPr>
          <p:cNvPr id="20" name="5-Point Star 19"/>
          <p:cNvSpPr/>
          <p:nvPr/>
        </p:nvSpPr>
        <p:spPr>
          <a:xfrm>
            <a:off x="6932222" y="2242879"/>
            <a:ext cx="535709" cy="491126"/>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4593771" y="570057"/>
            <a:ext cx="7160504" cy="4968875"/>
          </a:xfrm>
          <a:prstGeom prst="rect">
            <a:avLst/>
          </a:prstGeom>
        </p:spPr>
      </p:pic>
      <p:sp>
        <p:nvSpPr>
          <p:cNvPr id="4" name="Rectangle 3"/>
          <p:cNvSpPr/>
          <p:nvPr/>
        </p:nvSpPr>
        <p:spPr>
          <a:xfrm>
            <a:off x="718457" y="3113462"/>
            <a:ext cx="3537857" cy="2862322"/>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a:latin typeface="Arial" panose="020B0604020202020204" pitchFamily="34" charset="0"/>
                <a:ea typeface="Calibri" panose="020F0502020204030204" pitchFamily="34" charset="0"/>
              </a:rPr>
              <a:t>Future Use. The 1.04 acres that are to be rezoned shall be developed expressly with </a:t>
            </a:r>
            <a:r>
              <a:rPr lang="en-US" dirty="0" smtClean="0">
                <a:latin typeface="Arial" panose="020B0604020202020204" pitchFamily="34" charset="0"/>
                <a:ea typeface="Calibri" panose="020F0502020204030204" pitchFamily="34" charset="0"/>
              </a:rPr>
              <a:t>land uses </a:t>
            </a:r>
            <a:r>
              <a:rPr lang="en-US" dirty="0">
                <a:latin typeface="Arial" panose="020B0604020202020204" pitchFamily="34" charset="0"/>
                <a:ea typeface="Calibri" panose="020F0502020204030204" pitchFamily="34" charset="0"/>
              </a:rPr>
              <a:t>customarily considered accessory to Multifamily residences per 17.14.030 in addition to recreational uses per 17.68.040. </a:t>
            </a:r>
            <a:endParaRPr lang="en-US" sz="2000" dirty="0">
              <a:latin typeface="Arial" panose="020B0604020202020204" pitchFamily="34" charset="0"/>
              <a:ea typeface="Calibri" panose="020F0502020204030204" pitchFamily="34" charset="0"/>
            </a:endParaRPr>
          </a:p>
          <a:p>
            <a:pPr indent="38100" algn="just"/>
            <a:r>
              <a:rPr lang="en-US" dirty="0">
                <a:latin typeface="Arial" panose="020B0604020202020204" pitchFamily="34" charset="0"/>
                <a:ea typeface="Calibri" panose="020F0502020204030204" pitchFamily="34" charset="0"/>
              </a:rPr>
              <a:t> </a:t>
            </a:r>
            <a:endParaRPr lang="en-US" sz="2000" dirty="0">
              <a:effectLst/>
              <a:latin typeface="Arial" panose="020B0604020202020204" pitchFamily="34" charset="0"/>
              <a:ea typeface="Calibri" panose="020F0502020204030204" pitchFamily="34" charset="0"/>
            </a:endParaRPr>
          </a:p>
        </p:txBody>
      </p:sp>
      <p:sp>
        <p:nvSpPr>
          <p:cNvPr id="11" name="Rectangle 10"/>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2995568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r>
              <a:rPr lang="en-US" smtClean="0"/>
              <a:t>Slide </a:t>
            </a:r>
            <a:fld id="{E8C69461-7BB2-443B-9C44-A3A45FDE51C7}" type="slidenum">
              <a:rPr lang="en-US" smtClean="0"/>
              <a:pPr/>
              <a:t>5</a:t>
            </a:fld>
            <a:endParaRPr lang="en-US" dirty="0"/>
          </a:p>
        </p:txBody>
      </p:sp>
      <p:sp>
        <p:nvSpPr>
          <p:cNvPr id="8" name="TextBox 7"/>
          <p:cNvSpPr txBox="1"/>
          <p:nvPr/>
        </p:nvSpPr>
        <p:spPr>
          <a:xfrm>
            <a:off x="536172" y="551312"/>
            <a:ext cx="6648399" cy="1446550"/>
          </a:xfrm>
          <a:prstGeom prst="rect">
            <a:avLst/>
          </a:prstGeom>
          <a:noFill/>
          <a:ln>
            <a:noFill/>
          </a:ln>
        </p:spPr>
        <p:txBody>
          <a:bodyPr wrap="square" rtlCol="0">
            <a:spAutoFit/>
          </a:bodyPr>
          <a:lstStyle/>
          <a:p>
            <a:r>
              <a:rPr lang="en-US" sz="2800" b="1" dirty="0" smtClean="0"/>
              <a:t>Project Site</a:t>
            </a:r>
          </a:p>
          <a:p>
            <a:pPr marL="285750" indent="-285750">
              <a:buFont typeface="Arial" panose="020B0604020202020204" pitchFamily="34" charset="0"/>
              <a:buChar char="•"/>
            </a:pPr>
            <a:r>
              <a:rPr lang="en-US" sz="2000" b="1" dirty="0" smtClean="0"/>
              <a:t>Zoning Designation: MR</a:t>
            </a:r>
            <a:endParaRPr lang="en-US" sz="2000" dirty="0" smtClean="0"/>
          </a:p>
          <a:p>
            <a:pPr marL="285750" indent="-285750">
              <a:buFont typeface="Arial" panose="020B0604020202020204" pitchFamily="34" charset="0"/>
              <a:buChar char="•"/>
            </a:pPr>
            <a:r>
              <a:rPr lang="en-US" sz="2000" b="1" dirty="0" smtClean="0"/>
              <a:t>Comprehensive Plan Designation: </a:t>
            </a:r>
            <a:r>
              <a:rPr lang="en-US" sz="2000" dirty="0" smtClean="0"/>
              <a:t>Multifamily Residential</a:t>
            </a:r>
          </a:p>
          <a:p>
            <a:pPr marL="285750" indent="-285750">
              <a:buFont typeface="Arial" panose="020B0604020202020204" pitchFamily="34" charset="0"/>
              <a:buChar char="•"/>
            </a:pPr>
            <a:r>
              <a:rPr lang="en-US" sz="2000" b="1" dirty="0"/>
              <a:t>P</a:t>
            </a:r>
            <a:r>
              <a:rPr lang="en-US" sz="2000" b="1" dirty="0" smtClean="0"/>
              <a:t>roperty size:  </a:t>
            </a:r>
            <a:r>
              <a:rPr lang="en-US" sz="2000" dirty="0" smtClean="0"/>
              <a:t>5.12 acres</a:t>
            </a:r>
            <a:endParaRPr lang="en-US" sz="2000" dirty="0"/>
          </a:p>
        </p:txBody>
      </p:sp>
      <p:sp>
        <p:nvSpPr>
          <p:cNvPr id="9" name="TextBox 8"/>
          <p:cNvSpPr txBox="1"/>
          <p:nvPr/>
        </p:nvSpPr>
        <p:spPr>
          <a:xfrm>
            <a:off x="7312175" y="879624"/>
            <a:ext cx="4447697" cy="707886"/>
          </a:xfrm>
          <a:prstGeom prst="rect">
            <a:avLst/>
          </a:prstGeom>
          <a:noFill/>
        </p:spPr>
        <p:txBody>
          <a:bodyPr wrap="square" rtlCol="0">
            <a:spAutoFit/>
          </a:bodyPr>
          <a:lstStyle/>
          <a:p>
            <a:r>
              <a:rPr lang="en-US" sz="2000" dirty="0" smtClean="0"/>
              <a:t>Property is not subject to any environmental overlays</a:t>
            </a:r>
            <a:endParaRPr lang="en-US" sz="2000" dirty="0"/>
          </a:p>
        </p:txBody>
      </p:sp>
      <p:sp>
        <p:nvSpPr>
          <p:cNvPr id="13" name="Right Arrow 12"/>
          <p:cNvSpPr/>
          <p:nvPr/>
        </p:nvSpPr>
        <p:spPr>
          <a:xfrm>
            <a:off x="6693339" y="988291"/>
            <a:ext cx="618837" cy="304800"/>
          </a:xfrm>
          <a:prstGeom prst="rightArrow">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2"/>
          <p:cNvSpPr txBox="1">
            <a:spLocks noChangeArrowheads="1"/>
          </p:cNvSpPr>
          <p:nvPr/>
        </p:nvSpPr>
        <p:spPr bwMode="auto">
          <a:xfrm>
            <a:off x="9852213" y="2086015"/>
            <a:ext cx="2056853"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r>
              <a:rPr lang="en-US" sz="1600" dirty="0" smtClean="0"/>
              <a:t>Proposed Site</a:t>
            </a:r>
            <a:endParaRPr lang="en-US" sz="1600" dirty="0"/>
          </a:p>
        </p:txBody>
      </p:sp>
      <p:sp>
        <p:nvSpPr>
          <p:cNvPr id="17" name="Footer Placeholder 6"/>
          <p:cNvSpPr>
            <a:spLocks noGrp="1"/>
          </p:cNvSpPr>
          <p:nvPr>
            <p:ph type="ftr" sz="quarter" idx="4294967295"/>
          </p:nvPr>
        </p:nvSpPr>
        <p:spPr>
          <a:xfrm>
            <a:off x="3558310" y="6230554"/>
            <a:ext cx="0" cy="0"/>
          </a:xfrm>
        </p:spPr>
        <p:txBody>
          <a:bodyPr/>
          <a:lstStyle/>
          <a:p>
            <a:endParaRPr lang="en-US" dirty="0"/>
          </a:p>
        </p:txBody>
      </p:sp>
      <p:pic>
        <p:nvPicPr>
          <p:cNvPr id="2" name="Picture 1"/>
          <p:cNvPicPr>
            <a:picLocks noChangeAspect="1"/>
          </p:cNvPicPr>
          <p:nvPr/>
        </p:nvPicPr>
        <p:blipFill>
          <a:blip r:embed="rId3"/>
          <a:stretch>
            <a:fillRect/>
          </a:stretch>
        </p:blipFill>
        <p:spPr>
          <a:xfrm>
            <a:off x="2699657" y="1962260"/>
            <a:ext cx="6975701" cy="4199826"/>
          </a:xfrm>
          <a:prstGeom prst="rect">
            <a:avLst/>
          </a:prstGeom>
        </p:spPr>
      </p:pic>
      <p:cxnSp>
        <p:nvCxnSpPr>
          <p:cNvPr id="1029" name="AutoShape 5"/>
          <p:cNvCxnSpPr>
            <a:cxnSpLocks noChangeShapeType="1"/>
            <a:stCxn id="12" idx="2"/>
          </p:cNvCxnSpPr>
          <p:nvPr/>
        </p:nvCxnSpPr>
        <p:spPr bwMode="auto">
          <a:xfrm flipH="1">
            <a:off x="4114800" y="2424569"/>
            <a:ext cx="6765840" cy="1265688"/>
          </a:xfrm>
          <a:prstGeom prst="straightConnector1">
            <a:avLst/>
          </a:prstGeom>
          <a:ln>
            <a:headEnd/>
            <a:tailEnd type="triangle" w="med" len="med"/>
          </a:ln>
          <a:extLst/>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2244855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676346" y="306532"/>
            <a:ext cx="6167990" cy="5114470"/>
          </a:xfrm>
          <a:prstGeom prst="rect">
            <a:avLst/>
          </a:prstGeom>
        </p:spPr>
      </p:pic>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6</a:t>
            </a:fld>
            <a:endParaRPr lang="en-US" dirty="0"/>
          </a:p>
        </p:txBody>
      </p:sp>
      <p:sp>
        <p:nvSpPr>
          <p:cNvPr id="5" name="Content Placeholder 2"/>
          <p:cNvSpPr txBox="1">
            <a:spLocks/>
          </p:cNvSpPr>
          <p:nvPr/>
        </p:nvSpPr>
        <p:spPr>
          <a:xfrm>
            <a:off x="463774" y="1401762"/>
            <a:ext cx="5283884" cy="1704975"/>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200" dirty="0" smtClean="0"/>
              <a:t>Sent to the applicant</a:t>
            </a:r>
            <a:r>
              <a:rPr lang="en-US" sz="2200" dirty="0"/>
              <a:t>, the owner of the subject property and owners of record as identified on the most recent Clackamas County property tax assessment roll of property located within two hundred fifty (250) feet of the subject property</a:t>
            </a:r>
            <a:r>
              <a:rPr lang="en-US" sz="2200" dirty="0" smtClean="0"/>
              <a:t>.</a:t>
            </a:r>
          </a:p>
          <a:p>
            <a:pPr marL="0" indent="0">
              <a:buNone/>
            </a:pPr>
            <a:endParaRPr lang="en-US" sz="2000" dirty="0"/>
          </a:p>
          <a:p>
            <a:r>
              <a:rPr lang="en-US" sz="2200" dirty="0" smtClean="0"/>
              <a:t>City of Gladstone, Public Works, Gladstone Fire, Gladstone PD, Engineering, WES</a:t>
            </a:r>
            <a:endParaRPr lang="en-US" sz="2200" dirty="0"/>
          </a:p>
        </p:txBody>
      </p:sp>
      <p:sp>
        <p:nvSpPr>
          <p:cNvPr id="6" name="Title 1"/>
          <p:cNvSpPr txBox="1">
            <a:spLocks/>
          </p:cNvSpPr>
          <p:nvPr/>
        </p:nvSpPr>
        <p:spPr>
          <a:xfrm>
            <a:off x="914400" y="887412"/>
            <a:ext cx="2600325" cy="7334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effectLst>
                  <a:outerShdw blurRad="38100" dist="38100" dir="2700000" algn="tl">
                    <a:srgbClr val="000000">
                      <a:alpha val="43137"/>
                    </a:srgbClr>
                  </a:outerShdw>
                </a:effectLst>
                <a:latin typeface="+mn-lt"/>
                <a:ea typeface="Segoe UI Symbol" panose="020B0502040204020203" pitchFamily="34" charset="0"/>
                <a:cs typeface="Arial" panose="020B0604020202020204" pitchFamily="34" charset="0"/>
              </a:rPr>
              <a:t>Public Noticing:</a:t>
            </a:r>
            <a:endParaRPr lang="en-US" sz="2800" b="1" dirty="0">
              <a:effectLst>
                <a:outerShdw blurRad="38100" dist="38100" dir="2700000" algn="tl">
                  <a:srgbClr val="000000">
                    <a:alpha val="43137"/>
                  </a:srgbClr>
                </a:outerShdw>
              </a:effectLst>
              <a:latin typeface="+mn-lt"/>
              <a:ea typeface="Segoe UI Symbol" panose="020B0502040204020203" pitchFamily="34" charset="0"/>
              <a:cs typeface="Arial" panose="020B0604020202020204" pitchFamily="34" charset="0"/>
            </a:endParaRPr>
          </a:p>
        </p:txBody>
      </p:sp>
      <p:sp>
        <p:nvSpPr>
          <p:cNvPr id="11" name="Rectangle 10"/>
          <p:cNvSpPr/>
          <p:nvPr/>
        </p:nvSpPr>
        <p:spPr>
          <a:xfrm>
            <a:off x="910087" y="5120445"/>
            <a:ext cx="9757913" cy="1138773"/>
          </a:xfrm>
          <a:prstGeom prst="rect">
            <a:avLst/>
          </a:prstGeom>
        </p:spPr>
        <p:txBody>
          <a:bodyPr wrap="square">
            <a:spAutoFit/>
          </a:bodyPr>
          <a:lstStyle/>
          <a:p>
            <a:r>
              <a:rPr lang="en-US" sz="2400" b="1" dirty="0" smtClean="0">
                <a:effectLst>
                  <a:outerShdw blurRad="38100" dist="38100" dir="2700000" algn="tl">
                    <a:srgbClr val="000000">
                      <a:alpha val="43137"/>
                    </a:srgbClr>
                  </a:outerShdw>
                </a:effectLst>
                <a:ea typeface="Segoe UI Symbol" panose="020B0502040204020203" pitchFamily="34" charset="0"/>
                <a:cs typeface="Arial" panose="020B0604020202020204" pitchFamily="34" charset="0"/>
              </a:rPr>
              <a:t>Comments Received:</a:t>
            </a:r>
          </a:p>
          <a:p>
            <a:r>
              <a:rPr lang="en-US" sz="2200" dirty="0" smtClean="0">
                <a:ea typeface="Segoe UI Symbol" panose="020B0502040204020203" pitchFamily="34" charset="0"/>
                <a:cs typeface="Arial" panose="020B0604020202020204" pitchFamily="34" charset="0"/>
              </a:rPr>
              <a:t>Public Works, and Engineering provided joint comments, WES, and Fire provided comments.</a:t>
            </a:r>
            <a:endParaRPr lang="en-US" sz="2200" dirty="0">
              <a:ea typeface="Segoe UI Symbol" panose="020B0502040204020203" pitchFamily="34" charset="0"/>
              <a:cs typeface="Arial" panose="020B0604020202020204" pitchFamily="34" charset="0"/>
            </a:endParaRPr>
          </a:p>
        </p:txBody>
      </p:sp>
      <p:sp>
        <p:nvSpPr>
          <p:cNvPr id="9" name="Rectangle 8"/>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2040908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42497" y="306532"/>
            <a:ext cx="4409328" cy="3244516"/>
          </a:xfrm>
          <a:prstGeom prst="rect">
            <a:avLst/>
          </a:prstGeom>
        </p:spPr>
      </p:pic>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7</a:t>
            </a:fld>
            <a:endParaRPr lang="en-US" dirty="0"/>
          </a:p>
        </p:txBody>
      </p:sp>
      <p:sp>
        <p:nvSpPr>
          <p:cNvPr id="7" name="TextBox 6"/>
          <p:cNvSpPr txBox="1"/>
          <p:nvPr/>
        </p:nvSpPr>
        <p:spPr>
          <a:xfrm>
            <a:off x="536171" y="671657"/>
            <a:ext cx="3265807" cy="2031325"/>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Current Zoning Map- </a:t>
            </a:r>
          </a:p>
          <a:p>
            <a:r>
              <a:rPr lang="en-US" sz="2800" dirty="0" smtClean="0"/>
              <a:t>Excerpt showing MR</a:t>
            </a:r>
          </a:p>
          <a:p>
            <a:r>
              <a:rPr lang="en-US" sz="2800" dirty="0" smtClean="0"/>
              <a:t>Zoning District along Webster Rd</a:t>
            </a:r>
            <a:endParaRPr lang="en-US" sz="28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11" name="TextBox 10"/>
          <p:cNvSpPr txBox="1"/>
          <p:nvPr/>
        </p:nvSpPr>
        <p:spPr>
          <a:xfrm>
            <a:off x="3951513" y="5214255"/>
            <a:ext cx="1872343" cy="369332"/>
          </a:xfrm>
          <a:prstGeom prst="rect">
            <a:avLst/>
          </a:prstGeom>
          <a:noFill/>
        </p:spPr>
        <p:txBody>
          <a:bodyPr wrap="square" rtlCol="0">
            <a:spAutoFit/>
          </a:bodyPr>
          <a:lstStyle/>
          <a:p>
            <a:r>
              <a:rPr lang="en-US" dirty="0" smtClean="0"/>
              <a:t>Subject Property</a:t>
            </a:r>
            <a:endParaRPr lang="en-US" dirty="0"/>
          </a:p>
        </p:txBody>
      </p:sp>
      <p:pic>
        <p:nvPicPr>
          <p:cNvPr id="2" name="Picture 1"/>
          <p:cNvPicPr>
            <a:picLocks noChangeAspect="1"/>
          </p:cNvPicPr>
          <p:nvPr/>
        </p:nvPicPr>
        <p:blipFill>
          <a:blip r:embed="rId3"/>
          <a:stretch>
            <a:fillRect/>
          </a:stretch>
        </p:blipFill>
        <p:spPr>
          <a:xfrm>
            <a:off x="7423421" y="949598"/>
            <a:ext cx="4343400" cy="4572000"/>
          </a:xfrm>
          <a:prstGeom prst="rect">
            <a:avLst/>
          </a:prstGeom>
        </p:spPr>
      </p:pic>
      <p:cxnSp>
        <p:nvCxnSpPr>
          <p:cNvPr id="10" name="AutoShape 5"/>
          <p:cNvCxnSpPr>
            <a:cxnSpLocks noChangeShapeType="1"/>
          </p:cNvCxnSpPr>
          <p:nvPr/>
        </p:nvCxnSpPr>
        <p:spPr bwMode="auto">
          <a:xfrm flipV="1">
            <a:off x="5582233" y="2960914"/>
            <a:ext cx="3997196" cy="2512522"/>
          </a:xfrm>
          <a:prstGeom prst="straightConnector1">
            <a:avLst/>
          </a:prstGeom>
          <a:ln>
            <a:headEnd/>
            <a:tailEnd type="triangle" w="med" len="med"/>
          </a:ln>
          <a:extLst/>
        </p:spPr>
        <p:style>
          <a:lnRef idx="1">
            <a:schemeClr val="dk1"/>
          </a:lnRef>
          <a:fillRef idx="0">
            <a:schemeClr val="dk1"/>
          </a:fillRef>
          <a:effectRef idx="0">
            <a:schemeClr val="dk1"/>
          </a:effectRef>
          <a:fontRef idx="minor">
            <a:schemeClr val="tx1"/>
          </a:fontRef>
        </p:style>
      </p:cxnSp>
      <p:sp>
        <p:nvSpPr>
          <p:cNvPr id="13" name="Rectangle 12"/>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3269937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8</a:t>
            </a:fld>
            <a:endParaRPr lang="en-US" dirty="0"/>
          </a:p>
        </p:txBody>
      </p:sp>
      <p:sp>
        <p:nvSpPr>
          <p:cNvPr id="2" name="Rectangle 1"/>
          <p:cNvSpPr/>
          <p:nvPr/>
        </p:nvSpPr>
        <p:spPr>
          <a:xfrm>
            <a:off x="536170" y="1496247"/>
            <a:ext cx="7530144" cy="1077218"/>
          </a:xfrm>
          <a:prstGeom prst="rect">
            <a:avLst/>
          </a:prstGeom>
        </p:spPr>
        <p:txBody>
          <a:bodyPr wrap="square">
            <a:spAutoFit/>
          </a:bodyPr>
          <a:lstStyle/>
          <a:p>
            <a:r>
              <a:rPr lang="en-US" sz="3200" i="1" dirty="0" smtClean="0"/>
              <a:t>(</a:t>
            </a:r>
            <a:r>
              <a:rPr lang="en-US" sz="3200" i="1" dirty="0"/>
              <a:t>1) Buildings. Garages and carports, storage and other buildings,</a:t>
            </a:r>
            <a:endParaRPr lang="en-US" sz="3200" dirty="0"/>
          </a:p>
        </p:txBody>
      </p:sp>
      <p:sp>
        <p:nvSpPr>
          <p:cNvPr id="10" name="Rectangle 9"/>
          <p:cNvSpPr/>
          <p:nvPr/>
        </p:nvSpPr>
        <p:spPr>
          <a:xfrm>
            <a:off x="536170" y="486219"/>
            <a:ext cx="4014059" cy="954107"/>
          </a:xfrm>
          <a:prstGeom prst="rect">
            <a:avLst/>
          </a:prstGeom>
        </p:spPr>
        <p:txBody>
          <a:bodyPr wrap="square">
            <a:spAutoFit/>
          </a:bodyPr>
          <a:lstStyle/>
          <a:p>
            <a:pPr lvl="0"/>
            <a:r>
              <a:rPr lang="en-US" sz="2800" b="1" i="1" dirty="0">
                <a:solidFill>
                  <a:srgbClr val="000000"/>
                </a:solidFill>
                <a:ea typeface="Times New Roman" panose="02020603050405020304" pitchFamily="18" charset="0"/>
                <a:hlinkClick r:id="rId3"/>
              </a:rPr>
              <a:t>Section </a:t>
            </a:r>
            <a:r>
              <a:rPr lang="en-US" sz="2800" b="1" i="1" u="sng" dirty="0" smtClean="0">
                <a:solidFill>
                  <a:srgbClr val="0070C0"/>
                </a:solidFill>
                <a:ea typeface="Times New Roman" panose="02020603050405020304" pitchFamily="18" charset="0"/>
              </a:rPr>
              <a:t>17.14.020  </a:t>
            </a:r>
          </a:p>
          <a:p>
            <a:pPr lvl="0"/>
            <a:r>
              <a:rPr lang="en-US" sz="2800" b="1" i="1" dirty="0">
                <a:solidFill>
                  <a:srgbClr val="000000"/>
                </a:solidFill>
                <a:ea typeface="Times New Roman" panose="02020603050405020304" pitchFamily="18" charset="0"/>
              </a:rPr>
              <a:t> Uses allowed outright</a:t>
            </a:r>
            <a:endParaRPr lang="en-US" sz="2800" b="1" dirty="0">
              <a:solidFill>
                <a:prstClr val="black"/>
              </a:solidFill>
            </a:endParaRPr>
          </a:p>
        </p:txBody>
      </p:sp>
      <p:pic>
        <p:nvPicPr>
          <p:cNvPr id="3" name="Picture 2"/>
          <p:cNvPicPr>
            <a:picLocks noChangeAspect="1"/>
          </p:cNvPicPr>
          <p:nvPr/>
        </p:nvPicPr>
        <p:blipFill rotWithShape="1">
          <a:blip r:embed="rId4"/>
          <a:srcRect r="9824"/>
          <a:stretch/>
        </p:blipFill>
        <p:spPr>
          <a:xfrm>
            <a:off x="23669" y="2795397"/>
            <a:ext cx="10633445" cy="3495675"/>
          </a:xfrm>
          <a:prstGeom prst="rect">
            <a:avLst/>
          </a:prstGeom>
        </p:spPr>
      </p:pic>
      <p:sp>
        <p:nvSpPr>
          <p:cNvPr id="11" name="Rectangle 10"/>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1213021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9</a:t>
            </a:fld>
            <a:endParaRPr lang="en-US" dirty="0"/>
          </a:p>
        </p:txBody>
      </p:sp>
      <p:sp>
        <p:nvSpPr>
          <p:cNvPr id="5" name="Rectangle 4"/>
          <p:cNvSpPr/>
          <p:nvPr/>
        </p:nvSpPr>
        <p:spPr>
          <a:xfrm>
            <a:off x="536173" y="419551"/>
            <a:ext cx="7312879" cy="5016758"/>
          </a:xfrm>
          <a:prstGeom prst="rect">
            <a:avLst/>
          </a:prstGeom>
        </p:spPr>
        <p:txBody>
          <a:bodyPr wrap="square">
            <a:spAutoFit/>
          </a:bodyPr>
          <a:lstStyle/>
          <a:p>
            <a:pPr lvl="0"/>
            <a:r>
              <a:rPr lang="en-US" sz="2800" b="1" i="1" dirty="0">
                <a:solidFill>
                  <a:srgbClr val="000000"/>
                </a:solidFill>
                <a:ea typeface="Times New Roman" panose="02020603050405020304" pitchFamily="18" charset="0"/>
                <a:hlinkClick r:id="rId3"/>
              </a:rPr>
              <a:t>Section </a:t>
            </a:r>
            <a:r>
              <a:rPr lang="en-US" sz="2800" b="1" i="1" dirty="0" smtClean="0">
                <a:solidFill>
                  <a:srgbClr val="000000"/>
                </a:solidFill>
                <a:ea typeface="Times New Roman" panose="02020603050405020304" pitchFamily="18" charset="0"/>
                <a:hlinkClick r:id="rId3"/>
              </a:rPr>
              <a:t>17.18.060</a:t>
            </a:r>
            <a:r>
              <a:rPr lang="en-US" sz="2800" b="1" i="1" dirty="0" smtClean="0">
                <a:solidFill>
                  <a:srgbClr val="000000"/>
                </a:solidFill>
                <a:ea typeface="Times New Roman" panose="02020603050405020304" pitchFamily="18" charset="0"/>
              </a:rPr>
              <a:t>  </a:t>
            </a:r>
            <a:r>
              <a:rPr lang="en-US" sz="2800" b="1" i="1" dirty="0">
                <a:solidFill>
                  <a:srgbClr val="000000"/>
                </a:solidFill>
                <a:ea typeface="Times New Roman" panose="02020603050405020304" pitchFamily="18" charset="0"/>
              </a:rPr>
              <a:t>Dimensional standards.</a:t>
            </a:r>
            <a:endParaRPr lang="en-US" sz="2800" b="1" dirty="0" smtClean="0">
              <a:solidFill>
                <a:prstClr val="black"/>
              </a:solidFill>
            </a:endParaRPr>
          </a:p>
          <a:p>
            <a:pPr lvl="0"/>
            <a:endParaRPr lang="en-US" sz="2000" b="1" dirty="0">
              <a:solidFill>
                <a:prstClr val="black"/>
              </a:solidFill>
            </a:endParaRPr>
          </a:p>
          <a:p>
            <a:r>
              <a:rPr lang="en-US" b="1" i="1" dirty="0" smtClean="0"/>
              <a:t>(</a:t>
            </a:r>
            <a:r>
              <a:rPr lang="en-US" b="1" i="1" dirty="0"/>
              <a:t>17.14.050 Dimensional standards.</a:t>
            </a:r>
            <a:endParaRPr lang="en-US" dirty="0"/>
          </a:p>
          <a:p>
            <a:r>
              <a:rPr lang="en-US" b="1" i="1" dirty="0" smtClean="0"/>
              <a:t>(</a:t>
            </a:r>
            <a:r>
              <a:rPr lang="en-US" b="1" i="1" dirty="0"/>
              <a:t>1) Lot area:</a:t>
            </a:r>
            <a:endParaRPr lang="en-US" dirty="0"/>
          </a:p>
          <a:p>
            <a:r>
              <a:rPr lang="en-US" i="1" dirty="0" smtClean="0"/>
              <a:t>(</a:t>
            </a:r>
            <a:r>
              <a:rPr lang="en-US" i="1" dirty="0"/>
              <a:t>b) For a two-family or multi-family dwelling, the minimum lot area shall be three thousand square (3,000) feet plus one thousand (1,000) square feet per dwelling unit;</a:t>
            </a:r>
            <a:endParaRPr lang="en-US" dirty="0"/>
          </a:p>
          <a:p>
            <a:r>
              <a:rPr lang="en-US" b="1" i="1" dirty="0" smtClean="0"/>
              <a:t>(</a:t>
            </a:r>
            <a:r>
              <a:rPr lang="en-US" b="1" i="1" dirty="0"/>
              <a:t>2) Setback Requirements:</a:t>
            </a:r>
            <a:endParaRPr lang="en-US" dirty="0"/>
          </a:p>
          <a:p>
            <a:r>
              <a:rPr lang="en-US" i="1" dirty="0"/>
              <a:t>(a) A front setback shall be a minimum of twenty feet (20’);</a:t>
            </a:r>
            <a:endParaRPr lang="en-US" dirty="0"/>
          </a:p>
          <a:p>
            <a:r>
              <a:rPr lang="en-US" i="1" dirty="0"/>
              <a:t>(b) A side setback shall be a minimum of five feet (5’);</a:t>
            </a:r>
            <a:endParaRPr lang="en-US" dirty="0"/>
          </a:p>
          <a:p>
            <a:r>
              <a:rPr lang="en-US" i="1" dirty="0"/>
              <a:t>(c) A rear setback shall be a minimum of fifteen feet (15’);</a:t>
            </a:r>
            <a:endParaRPr lang="en-US" dirty="0"/>
          </a:p>
          <a:p>
            <a:r>
              <a:rPr lang="en-US" i="1" dirty="0"/>
              <a:t>(d) A street side setback shall be a minimum of twenty feet (20’);</a:t>
            </a:r>
            <a:endParaRPr lang="en-US" dirty="0"/>
          </a:p>
          <a:p>
            <a:r>
              <a:rPr lang="en-US" i="1" dirty="0"/>
              <a:t>(e) Architectural features such as cornices, eaves, gutters, chimneys and flues may project a maximum of two feet (2’) into a required setback area;</a:t>
            </a:r>
            <a:endParaRPr lang="en-US" dirty="0"/>
          </a:p>
          <a:p>
            <a:r>
              <a:rPr lang="en-US" i="1" dirty="0"/>
              <a:t> </a:t>
            </a:r>
            <a:endParaRPr lang="en-US" dirty="0"/>
          </a:p>
          <a:p>
            <a:endParaRPr lang="en-US" dirty="0"/>
          </a:p>
          <a:p>
            <a:endParaRPr lang="en-US" sz="2000" dirty="0" smtClean="0"/>
          </a:p>
        </p:txBody>
      </p:sp>
      <p:sp>
        <p:nvSpPr>
          <p:cNvPr id="2" name="Rectangle 1"/>
          <p:cNvSpPr/>
          <p:nvPr/>
        </p:nvSpPr>
        <p:spPr>
          <a:xfrm>
            <a:off x="536172" y="5614818"/>
            <a:ext cx="9435141" cy="646331"/>
          </a:xfrm>
          <a:prstGeom prst="rect">
            <a:avLst/>
          </a:prstGeom>
        </p:spPr>
        <p:txBody>
          <a:bodyPr wrap="square">
            <a:spAutoFit/>
          </a:bodyPr>
          <a:lstStyle/>
          <a:p>
            <a:r>
              <a:rPr lang="en-US" dirty="0"/>
              <a:t>The </a:t>
            </a:r>
            <a:r>
              <a:rPr lang="en-US" dirty="0" smtClean="0"/>
              <a:t>subject property is 5.12 acres </a:t>
            </a:r>
            <a:r>
              <a:rPr lang="en-US" dirty="0"/>
              <a:t>in size. </a:t>
            </a:r>
            <a:r>
              <a:rPr lang="en-US" dirty="0" smtClean="0"/>
              <a:t>Webster Road is the front of the property with the western boundary as the rear and the north and south property boundaries as the side.  </a:t>
            </a:r>
            <a:endParaRPr lang="en-US" dirty="0"/>
          </a:p>
        </p:txBody>
      </p:sp>
      <p:sp>
        <p:nvSpPr>
          <p:cNvPr id="7" name="Rectangle 6"/>
          <p:cNvSpPr/>
          <p:nvPr/>
        </p:nvSpPr>
        <p:spPr>
          <a:xfrm>
            <a:off x="520262" y="6351463"/>
            <a:ext cx="5533697" cy="369332"/>
          </a:xfrm>
          <a:prstGeom prst="rect">
            <a:avLst/>
          </a:prstGeom>
        </p:spPr>
        <p:txBody>
          <a:bodyPr wrap="square">
            <a:spAutoFit/>
          </a:bodyPr>
          <a:lstStyle/>
          <a:p>
            <a:r>
              <a:rPr lang="en-US" dirty="0" smtClean="0"/>
              <a:t>May 17, 2022 		Z0024-22-D</a:t>
            </a:r>
            <a:endParaRPr lang="en-US" dirty="0"/>
          </a:p>
        </p:txBody>
      </p:sp>
    </p:spTree>
    <p:extLst>
      <p:ext uri="{BB962C8B-B14F-4D97-AF65-F5344CB8AC3E}">
        <p14:creationId xmlns:p14="http://schemas.microsoft.com/office/powerpoint/2010/main" val="2966649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15899</TotalTime>
  <Words>1385</Words>
  <Application>Microsoft Office PowerPoint</Application>
  <PresentationFormat>Widescreen</PresentationFormat>
  <Paragraphs>193</Paragraphs>
  <Slides>23</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Arial</vt:lpstr>
      <vt:lpstr>Calibri</vt:lpstr>
      <vt:lpstr>Calibri Light</vt:lpstr>
      <vt:lpstr>Franklin Gothic Book</vt:lpstr>
      <vt:lpstr>Franklin Gothic Book Regular</vt:lpstr>
      <vt:lpstr>Gill Sans</vt:lpstr>
      <vt:lpstr>Gill Sans Light</vt:lpstr>
      <vt:lpstr>Segoe UI Symbol</vt:lpstr>
      <vt:lpstr>Times New Roman</vt:lpstr>
      <vt:lpstr>Trebuchet MS</vt:lpstr>
      <vt:lpstr>Wingdings</vt:lpstr>
      <vt:lpstr>Wingdings 2</vt:lpstr>
      <vt:lpstr>Office Theme</vt:lpstr>
      <vt:lpstr>PowerPoint Presentation</vt:lpstr>
      <vt:lpstr>Public Hearing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Clackamas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Ahrens, Melissa</dc:creator>
  <cp:lastModifiedBy>Tami Bannick</cp:lastModifiedBy>
  <cp:revision>245</cp:revision>
  <cp:lastPrinted>2020-08-11T14:45:21Z</cp:lastPrinted>
  <dcterms:created xsi:type="dcterms:W3CDTF">2018-05-15T18:27:17Z</dcterms:created>
  <dcterms:modified xsi:type="dcterms:W3CDTF">2022-05-18T20:08:37Z</dcterms:modified>
</cp:coreProperties>
</file>