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19" r:id="rId1"/>
  </p:sldMasterIdLst>
  <p:notesMasterIdLst>
    <p:notesMasterId r:id="rId30"/>
  </p:notesMasterIdLst>
  <p:sldIdLst>
    <p:sldId id="256" r:id="rId2"/>
    <p:sldId id="331" r:id="rId3"/>
    <p:sldId id="296" r:id="rId4"/>
    <p:sldId id="361" r:id="rId5"/>
    <p:sldId id="346" r:id="rId6"/>
    <p:sldId id="322" r:id="rId7"/>
    <p:sldId id="341" r:id="rId8"/>
    <p:sldId id="342" r:id="rId9"/>
    <p:sldId id="343" r:id="rId10"/>
    <p:sldId id="304" r:id="rId11"/>
    <p:sldId id="362" r:id="rId12"/>
    <p:sldId id="348" r:id="rId13"/>
    <p:sldId id="350" r:id="rId14"/>
    <p:sldId id="363" r:id="rId15"/>
    <p:sldId id="364" r:id="rId16"/>
    <p:sldId id="349" r:id="rId17"/>
    <p:sldId id="365" r:id="rId18"/>
    <p:sldId id="352" r:id="rId19"/>
    <p:sldId id="351" r:id="rId20"/>
    <p:sldId id="368" r:id="rId21"/>
    <p:sldId id="366" r:id="rId22"/>
    <p:sldId id="354" r:id="rId23"/>
    <p:sldId id="367" r:id="rId24"/>
    <p:sldId id="353" r:id="rId25"/>
    <p:sldId id="355" r:id="rId26"/>
    <p:sldId id="356" r:id="rId27"/>
    <p:sldId id="357" r:id="rId28"/>
    <p:sldId id="347"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37E"/>
    <a:srgbClr val="0C68C3"/>
    <a:srgbClr val="3BA9B9"/>
    <a:srgbClr val="FBB04C"/>
    <a:srgbClr val="B00000"/>
    <a:srgbClr val="037167"/>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332" autoAdjust="0"/>
    <p:restoredTop sz="86410"/>
  </p:normalViewPr>
  <p:slideViewPr>
    <p:cSldViewPr snapToGrid="0">
      <p:cViewPr varScale="1">
        <p:scale>
          <a:sx n="67" d="100"/>
          <a:sy n="67" d="100"/>
        </p:scale>
        <p:origin x="558"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79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076" tIns="48038" rIns="96076" bIns="48038" rtlCol="0"/>
          <a:lstStyle>
            <a:lvl1pPr algn="l">
              <a:defRPr sz="1300"/>
            </a:lvl1pPr>
          </a:lstStyle>
          <a:p>
            <a:endParaRPr lang="en-US"/>
          </a:p>
        </p:txBody>
      </p:sp>
      <p:sp>
        <p:nvSpPr>
          <p:cNvPr id="3" name="Date Placeholder 2"/>
          <p:cNvSpPr>
            <a:spLocks noGrp="1"/>
          </p:cNvSpPr>
          <p:nvPr>
            <p:ph type="dt" idx="1"/>
          </p:nvPr>
        </p:nvSpPr>
        <p:spPr>
          <a:xfrm>
            <a:off x="4143588" y="0"/>
            <a:ext cx="3169920" cy="481727"/>
          </a:xfrm>
          <a:prstGeom prst="rect">
            <a:avLst/>
          </a:prstGeom>
        </p:spPr>
        <p:txBody>
          <a:bodyPr vert="horz" lIns="96076" tIns="48038" rIns="96076" bIns="48038" rtlCol="0"/>
          <a:lstStyle>
            <a:lvl1pPr algn="r">
              <a:defRPr sz="1300"/>
            </a:lvl1pPr>
          </a:lstStyle>
          <a:p>
            <a:fld id="{601EA03E-AC1A-4B93-9442-CCC9A396A840}" type="datetimeFigureOut">
              <a:rPr lang="en-US" smtClean="0"/>
              <a:t>10/18/2022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076" tIns="48038" rIns="96076" bIns="48038"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076" tIns="48038" rIns="96076" bIns="480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3169920" cy="481726"/>
          </a:xfrm>
          <a:prstGeom prst="rect">
            <a:avLst/>
          </a:prstGeom>
        </p:spPr>
        <p:txBody>
          <a:bodyPr vert="horz" lIns="96076" tIns="48038" rIns="96076" bIns="48038"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5"/>
            <a:ext cx="3169920" cy="481726"/>
          </a:xfrm>
          <a:prstGeom prst="rect">
            <a:avLst/>
          </a:prstGeom>
        </p:spPr>
        <p:txBody>
          <a:bodyPr vert="horz" lIns="96076" tIns="48038" rIns="96076" bIns="48038" rtlCol="0" anchor="b"/>
          <a:lstStyle>
            <a:lvl1pPr algn="r">
              <a:defRPr sz="1300"/>
            </a:lvl1pPr>
          </a:lstStyle>
          <a:p>
            <a:fld id="{9E34C95A-BCED-4CD1-858F-2F12FEAD90E4}" type="slidenum">
              <a:rPr lang="en-US" smtClean="0"/>
              <a:t>‹#›</a:t>
            </a:fld>
            <a:endParaRPr lang="en-US"/>
          </a:p>
        </p:txBody>
      </p:sp>
    </p:spTree>
    <p:extLst>
      <p:ext uri="{BB962C8B-B14F-4D97-AF65-F5344CB8AC3E}">
        <p14:creationId xmlns:p14="http://schemas.microsoft.com/office/powerpoint/2010/main" val="1322275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odepublishing.com/OR/Gladstone/#!/Gladstone17/Gladstone1794.html#17.94.050"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codepublishing.com/OR/Gladstone/#!/Gladstone17/Gladstone1794.html#17.94.04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34C95A-BCED-4CD1-858F-2F12FEAD90E4}" type="slidenum">
              <a:rPr lang="en-US" smtClean="0"/>
              <a:t>1</a:t>
            </a:fld>
            <a:endParaRPr lang="en-US"/>
          </a:p>
        </p:txBody>
      </p:sp>
    </p:spTree>
    <p:extLst>
      <p:ext uri="{BB962C8B-B14F-4D97-AF65-F5344CB8AC3E}">
        <p14:creationId xmlns:p14="http://schemas.microsoft.com/office/powerpoint/2010/main" val="2444207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Current code says: 17.25.060(c)3. An application for an HCA Development Permit shall be reviewed pursuant to Section </a:t>
            </a:r>
            <a:r>
              <a:rPr lang="en-US" u="sng" dirty="0" smtClean="0">
                <a:hlinkClick r:id="rId3"/>
              </a:rPr>
              <a:t>17.94.050</a:t>
            </a:r>
            <a:r>
              <a:rPr lang="en-US" dirty="0" smtClean="0"/>
              <a:t> unless the application is filed concurrently with another land use application that requires review by the Planning Commission or City Council, in which case the applications will be consolidated and reviewed pursuant to Section </a:t>
            </a:r>
            <a:r>
              <a:rPr lang="en-US" u="sng" dirty="0" smtClean="0">
                <a:hlinkClick r:id="rId4"/>
              </a:rPr>
              <a:t>17.94.040</a:t>
            </a:r>
            <a:r>
              <a:rPr lang="en-US" dirty="0" smtClean="0"/>
              <a:t>. Do we want to also include it here for cross reference like the cross reference found for Water quality resource determinations?</a:t>
            </a:r>
          </a:p>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24</a:t>
            </a:fld>
            <a:endParaRPr lang="en-US"/>
          </a:p>
        </p:txBody>
      </p:sp>
    </p:spTree>
    <p:extLst>
      <p:ext uri="{BB962C8B-B14F-4D97-AF65-F5344CB8AC3E}">
        <p14:creationId xmlns:p14="http://schemas.microsoft.com/office/powerpoint/2010/main" val="393682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28</a:t>
            </a:fld>
            <a:endParaRPr lang="en-US"/>
          </a:p>
        </p:txBody>
      </p:sp>
    </p:spTree>
    <p:extLst>
      <p:ext uri="{BB962C8B-B14F-4D97-AF65-F5344CB8AC3E}">
        <p14:creationId xmlns:p14="http://schemas.microsoft.com/office/powerpoint/2010/main" val="379018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2</a:t>
            </a:fld>
            <a:endParaRPr lang="en-US"/>
          </a:p>
        </p:txBody>
      </p:sp>
    </p:spTree>
    <p:extLst>
      <p:ext uri="{BB962C8B-B14F-4D97-AF65-F5344CB8AC3E}">
        <p14:creationId xmlns:p14="http://schemas.microsoft.com/office/powerpoint/2010/main" val="187467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3</a:t>
            </a:fld>
            <a:endParaRPr lang="en-US"/>
          </a:p>
        </p:txBody>
      </p:sp>
    </p:spTree>
    <p:extLst>
      <p:ext uri="{BB962C8B-B14F-4D97-AF65-F5344CB8AC3E}">
        <p14:creationId xmlns:p14="http://schemas.microsoft.com/office/powerpoint/2010/main" val="3649155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5</a:t>
            </a:fld>
            <a:endParaRPr lang="en-US"/>
          </a:p>
        </p:txBody>
      </p:sp>
    </p:spTree>
    <p:extLst>
      <p:ext uri="{BB962C8B-B14F-4D97-AF65-F5344CB8AC3E}">
        <p14:creationId xmlns:p14="http://schemas.microsoft.com/office/powerpoint/2010/main" val="134864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6</a:t>
            </a:fld>
            <a:endParaRPr lang="en-US"/>
          </a:p>
        </p:txBody>
      </p:sp>
    </p:spTree>
    <p:extLst>
      <p:ext uri="{BB962C8B-B14F-4D97-AF65-F5344CB8AC3E}">
        <p14:creationId xmlns:p14="http://schemas.microsoft.com/office/powerpoint/2010/main" val="2623175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7</a:t>
            </a:fld>
            <a:endParaRPr lang="en-US"/>
          </a:p>
        </p:txBody>
      </p:sp>
    </p:spTree>
    <p:extLst>
      <p:ext uri="{BB962C8B-B14F-4D97-AF65-F5344CB8AC3E}">
        <p14:creationId xmlns:p14="http://schemas.microsoft.com/office/powerpoint/2010/main" val="3634948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8</a:t>
            </a:fld>
            <a:endParaRPr lang="en-US"/>
          </a:p>
        </p:txBody>
      </p:sp>
    </p:spTree>
    <p:extLst>
      <p:ext uri="{BB962C8B-B14F-4D97-AF65-F5344CB8AC3E}">
        <p14:creationId xmlns:p14="http://schemas.microsoft.com/office/powerpoint/2010/main" val="317597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9</a:t>
            </a:fld>
            <a:endParaRPr lang="en-US"/>
          </a:p>
        </p:txBody>
      </p:sp>
    </p:spTree>
    <p:extLst>
      <p:ext uri="{BB962C8B-B14F-4D97-AF65-F5344CB8AC3E}">
        <p14:creationId xmlns:p14="http://schemas.microsoft.com/office/powerpoint/2010/main" val="2288376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4C95A-BCED-4CD1-858F-2F12FEAD90E4}" type="slidenum">
              <a:rPr lang="en-US" smtClean="0"/>
              <a:t>10</a:t>
            </a:fld>
            <a:endParaRPr lang="en-US"/>
          </a:p>
        </p:txBody>
      </p:sp>
    </p:spTree>
    <p:extLst>
      <p:ext uri="{BB962C8B-B14F-4D97-AF65-F5344CB8AC3E}">
        <p14:creationId xmlns:p14="http://schemas.microsoft.com/office/powerpoint/2010/main" val="3645141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 name="Group 1"/>
          <p:cNvGrpSpPr/>
          <p:nvPr userDrawn="1"/>
        </p:nvGrpSpPr>
        <p:grpSpPr>
          <a:xfrm>
            <a:off x="41380" y="5564222"/>
            <a:ext cx="12109240" cy="1324258"/>
            <a:chOff x="32882" y="5533742"/>
            <a:chExt cx="12109240" cy="1324258"/>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4" name="Straight Connector 3"/>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514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9072419" y="30653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Slide </a:t>
            </a:r>
            <a:fld id="{E8C69461-7BB2-443B-9C44-A3A45FDE51C7}" type="slidenum">
              <a:rPr lang="en-US" smtClean="0"/>
              <a:pPr/>
              <a:t>‹#›</a:t>
            </a:fld>
            <a:endParaRPr lang="en-US" dirty="0"/>
          </a:p>
        </p:txBody>
      </p:sp>
      <p:grpSp>
        <p:nvGrpSpPr>
          <p:cNvPr id="20" name="Group 19"/>
          <p:cNvGrpSpPr/>
          <p:nvPr userDrawn="1"/>
        </p:nvGrpSpPr>
        <p:grpSpPr>
          <a:xfrm>
            <a:off x="41380" y="5564222"/>
            <a:ext cx="12109240" cy="1324258"/>
            <a:chOff x="32882" y="5533742"/>
            <a:chExt cx="12109240" cy="1324258"/>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22" name="Straight Connector 21"/>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98000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2880" y="6264127"/>
            <a:ext cx="3017520" cy="365125"/>
          </a:xfrm>
        </p:spPr>
        <p:txBody>
          <a:bodyPr/>
          <a:lstStyle>
            <a:lvl1pPr>
              <a:defRPr b="1"/>
            </a:lvl1pPr>
          </a:lstStyle>
          <a:p>
            <a:fld id="{B7408084-BB99-4902-A070-6F32DDDCBEF3}" type="datetime1">
              <a:rPr lang="en-US" smtClean="0"/>
              <a:t>10/18/2022</a:t>
            </a:fld>
            <a:endParaRPr lang="en-US" dirty="0"/>
          </a:p>
        </p:txBody>
      </p:sp>
      <p:grpSp>
        <p:nvGrpSpPr>
          <p:cNvPr id="7" name="Group 6"/>
          <p:cNvGrpSpPr/>
          <p:nvPr userDrawn="1"/>
        </p:nvGrpSpPr>
        <p:grpSpPr>
          <a:xfrm>
            <a:off x="0" y="5453732"/>
            <a:ext cx="12109240" cy="1324258"/>
            <a:chOff x="32882" y="5533742"/>
            <a:chExt cx="12109240" cy="1324258"/>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9" name="Straight Connector 8"/>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1503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3"/>
          <p:cNvSpPr txBox="1">
            <a:spLocks/>
          </p:cNvSpPr>
          <p:nvPr userDrawn="1"/>
        </p:nvSpPr>
        <p:spPr>
          <a:xfrm>
            <a:off x="9072419" y="34762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Slide </a:t>
            </a:r>
            <a:fld id="{E8C69461-7BB2-443B-9C44-A3A45FDE51C7}" type="slidenum">
              <a:rPr lang="en-US" smtClean="0"/>
              <a:pPr/>
              <a:t>‹#›</a:t>
            </a:fld>
            <a:endParaRPr lang="en-US" dirty="0"/>
          </a:p>
        </p:txBody>
      </p:sp>
      <p:grpSp>
        <p:nvGrpSpPr>
          <p:cNvPr id="9" name="Group 8"/>
          <p:cNvGrpSpPr/>
          <p:nvPr userDrawn="1"/>
        </p:nvGrpSpPr>
        <p:grpSpPr>
          <a:xfrm>
            <a:off x="152400" y="5596246"/>
            <a:ext cx="12109240" cy="1324258"/>
            <a:chOff x="32882" y="5533742"/>
            <a:chExt cx="12109240" cy="1324258"/>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11" name="Straight Connector 10"/>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437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8457A9-10C0-401E-8B87-CDADC1D761D5}" type="datetime1">
              <a:rPr lang="en-US" smtClean="0"/>
              <a:t>10/18/2022</a:t>
            </a:fld>
            <a:endParaRPr lang="en-US"/>
          </a:p>
        </p:txBody>
      </p:sp>
      <p:sp>
        <p:nvSpPr>
          <p:cNvPr id="8" name="Footer Placeholder 7"/>
          <p:cNvSpPr>
            <a:spLocks noGrp="1"/>
          </p:cNvSpPr>
          <p:nvPr>
            <p:ph type="ftr" sz="quarter" idx="11"/>
          </p:nvPr>
        </p:nvSpPr>
        <p:spPr/>
        <p:txBody>
          <a:bodyPr/>
          <a:lstStyle/>
          <a:p>
            <a:r>
              <a:rPr lang="en-US" smtClean="0"/>
              <a:t>Z0118-18-DR</a:t>
            </a:r>
            <a:endParaRPr lang="en-US" dirty="0"/>
          </a:p>
        </p:txBody>
      </p:sp>
      <p:sp>
        <p:nvSpPr>
          <p:cNvPr id="9" name="Slide Number Placeholder 8"/>
          <p:cNvSpPr>
            <a:spLocks noGrp="1"/>
          </p:cNvSpPr>
          <p:nvPr>
            <p:ph type="sldNum" sz="quarter" idx="12"/>
          </p:nvPr>
        </p:nvSpPr>
        <p:spPr/>
        <p:txBody>
          <a:bodyPr/>
          <a:lstStyle>
            <a:lvl1pPr>
              <a:defRPr/>
            </a:lvl1pPr>
          </a:lstStyle>
          <a:p>
            <a:r>
              <a:rPr lang="en-US" dirty="0" smtClean="0"/>
              <a:t>Page 3</a:t>
            </a:r>
            <a:endParaRPr lang="en-US" dirty="0"/>
          </a:p>
        </p:txBody>
      </p:sp>
      <p:grpSp>
        <p:nvGrpSpPr>
          <p:cNvPr id="10" name="Group 9"/>
          <p:cNvGrpSpPr/>
          <p:nvPr userDrawn="1"/>
        </p:nvGrpSpPr>
        <p:grpSpPr>
          <a:xfrm>
            <a:off x="0" y="5443846"/>
            <a:ext cx="12109240" cy="1324258"/>
            <a:chOff x="32882" y="5533742"/>
            <a:chExt cx="12109240" cy="1324258"/>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12" name="Straight Connector 11"/>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
        <p:nvSpPr>
          <p:cNvPr id="14" name="Slide Number Placeholder 3"/>
          <p:cNvSpPr txBox="1">
            <a:spLocks/>
          </p:cNvSpPr>
          <p:nvPr userDrawn="1"/>
        </p:nvSpPr>
        <p:spPr>
          <a:xfrm>
            <a:off x="9072419" y="34762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Slide </a:t>
            </a:r>
            <a:fld id="{E8C69461-7BB2-443B-9C44-A3A45FDE51C7}" type="slidenum">
              <a:rPr lang="en-US" smtClean="0"/>
              <a:pPr/>
              <a:t>‹#›</a:t>
            </a:fld>
            <a:endParaRPr lang="en-US" dirty="0"/>
          </a:p>
        </p:txBody>
      </p:sp>
    </p:spTree>
    <p:extLst>
      <p:ext uri="{BB962C8B-B14F-4D97-AF65-F5344CB8AC3E}">
        <p14:creationId xmlns:p14="http://schemas.microsoft.com/office/powerpoint/2010/main" val="253622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grpSp>
        <p:nvGrpSpPr>
          <p:cNvPr id="6" name="Group 5"/>
          <p:cNvGrpSpPr/>
          <p:nvPr userDrawn="1"/>
        </p:nvGrpSpPr>
        <p:grpSpPr>
          <a:xfrm>
            <a:off x="0" y="5443846"/>
            <a:ext cx="12109240" cy="1324258"/>
            <a:chOff x="32882" y="5533742"/>
            <a:chExt cx="12109240" cy="1324258"/>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5055" y="5533742"/>
              <a:ext cx="1507067" cy="1324258"/>
            </a:xfrm>
            <a:prstGeom prst="rect">
              <a:avLst/>
            </a:prstGeom>
          </p:spPr>
        </p:pic>
        <p:cxnSp>
          <p:nvCxnSpPr>
            <p:cNvPr id="8" name="Straight Connector 7"/>
            <p:cNvCxnSpPr/>
            <p:nvPr userDrawn="1"/>
          </p:nvCxnSpPr>
          <p:spPr>
            <a:xfrm>
              <a:off x="32882" y="6636211"/>
              <a:ext cx="10561320" cy="0"/>
            </a:xfrm>
            <a:prstGeom prst="line">
              <a:avLst/>
            </a:prstGeom>
            <a:ln w="19050" cap="rnd"/>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2882" y="6368902"/>
              <a:ext cx="10515600" cy="5593"/>
            </a:xfrm>
            <a:prstGeom prst="line">
              <a:avLst/>
            </a:prstGeom>
            <a:ln w="76200" cap="rnd">
              <a:solidFill>
                <a:srgbClr val="F58220"/>
              </a:solidFill>
              <a:round/>
            </a:ln>
          </p:spPr>
          <p:style>
            <a:lnRef idx="1">
              <a:schemeClr val="accent1"/>
            </a:lnRef>
            <a:fillRef idx="0">
              <a:schemeClr val="accent1"/>
            </a:fillRef>
            <a:effectRef idx="0">
              <a:schemeClr val="accent1"/>
            </a:effectRef>
            <a:fontRef idx="minor">
              <a:schemeClr val="tx1"/>
            </a:fontRef>
          </p:style>
        </p:cxnSp>
      </p:grpSp>
      <p:sp>
        <p:nvSpPr>
          <p:cNvPr id="10" name="Slide Number Placeholder 3"/>
          <p:cNvSpPr txBox="1">
            <a:spLocks/>
          </p:cNvSpPr>
          <p:nvPr userDrawn="1"/>
        </p:nvSpPr>
        <p:spPr>
          <a:xfrm>
            <a:off x="9072419" y="347629"/>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Slide </a:t>
            </a:r>
            <a:fld id="{E8C69461-7BB2-443B-9C44-A3A45FDE51C7}" type="slidenum">
              <a:rPr lang="en-US" smtClean="0"/>
              <a:pPr/>
              <a:t>‹#›</a:t>
            </a:fld>
            <a:endParaRPr lang="en-US" dirty="0"/>
          </a:p>
        </p:txBody>
      </p:sp>
    </p:spTree>
    <p:extLst>
      <p:ext uri="{BB962C8B-B14F-4D97-AF65-F5344CB8AC3E}">
        <p14:creationId xmlns:p14="http://schemas.microsoft.com/office/powerpoint/2010/main" val="45624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D7263C-4275-432E-9D7A-1889165C82A3}" type="datetime1">
              <a:rPr lang="en-US" smtClean="0"/>
              <a:t>10/18/2022</a:t>
            </a:fld>
            <a:endParaRPr lang="en-US"/>
          </a:p>
        </p:txBody>
      </p:sp>
      <p:sp>
        <p:nvSpPr>
          <p:cNvPr id="3" name="Footer Placeholder 2"/>
          <p:cNvSpPr>
            <a:spLocks noGrp="1"/>
          </p:cNvSpPr>
          <p:nvPr>
            <p:ph type="ftr" sz="quarter" idx="11"/>
          </p:nvPr>
        </p:nvSpPr>
        <p:spPr/>
        <p:txBody>
          <a:bodyPr/>
          <a:lstStyle/>
          <a:p>
            <a:r>
              <a:rPr lang="en-US" smtClean="0"/>
              <a:t>Z0118-18-DR</a:t>
            </a:r>
            <a:endParaRPr lang="en-US" dirty="0"/>
          </a:p>
        </p:txBody>
      </p:sp>
      <p:sp>
        <p:nvSpPr>
          <p:cNvPr id="4" name="Slide Number Placeholder 3"/>
          <p:cNvSpPr>
            <a:spLocks noGrp="1"/>
          </p:cNvSpPr>
          <p:nvPr>
            <p:ph type="sldNum" sz="quarter" idx="12"/>
          </p:nvPr>
        </p:nvSpPr>
        <p:spPr/>
        <p:txBody>
          <a:bodyPr/>
          <a:lstStyle>
            <a:lvl1pPr>
              <a:defRPr/>
            </a:lvl1pPr>
          </a:lstStyle>
          <a:p>
            <a:r>
              <a:rPr lang="en-US" dirty="0" smtClean="0"/>
              <a:t>Page 5</a:t>
            </a:r>
            <a:endParaRPr lang="en-US" dirty="0"/>
          </a:p>
        </p:txBody>
      </p:sp>
    </p:spTree>
    <p:extLst>
      <p:ext uri="{BB962C8B-B14F-4D97-AF65-F5344CB8AC3E}">
        <p14:creationId xmlns:p14="http://schemas.microsoft.com/office/powerpoint/2010/main" val="102304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lide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E09150-6295-F34F-993D-8535690CCD41}"/>
              </a:ext>
            </a:extLst>
          </p:cNvPr>
          <p:cNvSpPr/>
          <p:nvPr/>
        </p:nvSpPr>
        <p:spPr>
          <a:xfrm>
            <a:off x="0" y="0"/>
            <a:ext cx="12192000" cy="7000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latin typeface="Franklin Gothic Book Regular"/>
            </a:endParaRPr>
          </a:p>
        </p:txBody>
      </p:sp>
      <p:sp>
        <p:nvSpPr>
          <p:cNvPr id="6" name="Content Placeholder 2"/>
          <p:cNvSpPr>
            <a:spLocks noGrp="1"/>
          </p:cNvSpPr>
          <p:nvPr>
            <p:ph idx="10"/>
          </p:nvPr>
        </p:nvSpPr>
        <p:spPr>
          <a:xfrm>
            <a:off x="609600" y="1068779"/>
            <a:ext cx="10972801" cy="5258467"/>
          </a:xfrm>
          <a:prstGeom prst="rect">
            <a:avLst/>
          </a:prstGeom>
        </p:spPr>
        <p:txBody>
          <a:bodyPr/>
          <a:lstStyle>
            <a:lvl1pPr marL="342900" indent="-342900">
              <a:buFont typeface="Wingdings" charset="2"/>
              <a:buChar char="§"/>
              <a:defRPr>
                <a:latin typeface="Franklin Gothic Book" panose="020B0503020102020204" pitchFamily="34" charset="0"/>
                <a:cs typeface="Gill Sans"/>
              </a:defRPr>
            </a:lvl1pPr>
            <a:lvl2pPr marL="971550" indent="-514350">
              <a:buClr>
                <a:schemeClr val="tx1">
                  <a:lumMod val="65000"/>
                  <a:lumOff val="35000"/>
                </a:schemeClr>
              </a:buClr>
              <a:buSzPct val="80000"/>
              <a:buFont typeface="Wingdings" charset="2"/>
              <a:buChar char="§"/>
              <a:defRPr>
                <a:latin typeface="Franklin Gothic Book" panose="020B0503020102020204" pitchFamily="34" charset="0"/>
                <a:cs typeface="Gill Sans"/>
              </a:defRPr>
            </a:lvl2pPr>
            <a:lvl3pPr marL="1257300" indent="-342900">
              <a:buClr>
                <a:schemeClr val="bg1">
                  <a:lumMod val="65000"/>
                </a:schemeClr>
              </a:buClr>
              <a:buSzPct val="80000"/>
              <a:buFont typeface="Wingdings" charset="2"/>
              <a:buChar char="§"/>
              <a:defRPr>
                <a:latin typeface="Franklin Gothic Book" panose="020B0503020102020204" pitchFamily="34" charset="0"/>
                <a:cs typeface="Gill Sans"/>
              </a:defRPr>
            </a:lvl3pPr>
            <a:lvl4pPr>
              <a:defRPr>
                <a:latin typeface="Gill Sans"/>
                <a:cs typeface="Gill Sans"/>
              </a:defRPr>
            </a:lvl4pPr>
            <a:lvl5pPr>
              <a:defRPr>
                <a:latin typeface="Gill Sans"/>
                <a:cs typeface="Gill Sans"/>
              </a:defRPr>
            </a:lvl5pPr>
          </a:lstStyle>
          <a:p>
            <a:pPr lvl="0"/>
            <a:r>
              <a:rPr lang="en-US"/>
              <a:t>Click to edit Master text styles</a:t>
            </a:r>
          </a:p>
          <a:p>
            <a:pPr lvl="1"/>
            <a:r>
              <a:rPr lang="en-US"/>
              <a:t>Second level</a:t>
            </a:r>
          </a:p>
          <a:p>
            <a:pPr lvl="2"/>
            <a:r>
              <a:rPr lang="en-US"/>
              <a:t>Third level</a:t>
            </a:r>
          </a:p>
        </p:txBody>
      </p:sp>
      <p:sp>
        <p:nvSpPr>
          <p:cNvPr id="7" name="Subtitle 2"/>
          <p:cNvSpPr>
            <a:spLocks noGrp="1"/>
          </p:cNvSpPr>
          <p:nvPr>
            <p:ph type="subTitle" idx="13"/>
          </p:nvPr>
        </p:nvSpPr>
        <p:spPr>
          <a:xfrm>
            <a:off x="609600" y="47982"/>
            <a:ext cx="10972800" cy="651748"/>
          </a:xfrm>
          <a:prstGeom prst="rect">
            <a:avLst/>
          </a:prstGeom>
        </p:spPr>
        <p:txBody>
          <a:bodyPr/>
          <a:lstStyle>
            <a:lvl1pPr marL="0" indent="0" algn="r">
              <a:buNone/>
              <a:defRPr b="0" i="0">
                <a:solidFill>
                  <a:schemeClr val="bg1"/>
                </a:solidFill>
                <a:latin typeface="Trebuchet MS" panose="020B0703020202090204" pitchFamily="34" charset="0"/>
                <a:cs typeface="Gill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Slide Number Placeholder 4">
            <a:extLst>
              <a:ext uri="{FF2B5EF4-FFF2-40B4-BE49-F238E27FC236}">
                <a16:creationId xmlns:a16="http://schemas.microsoft.com/office/drawing/2014/main" id="{B3767444-5A57-C34F-BEDA-703AD60D75B0}"/>
              </a:ext>
            </a:extLst>
          </p:cNvPr>
          <p:cNvSpPr>
            <a:spLocks noGrp="1"/>
          </p:cNvSpPr>
          <p:nvPr>
            <p:ph type="sldNum" sz="quarter" idx="14"/>
          </p:nvPr>
        </p:nvSpPr>
        <p:spPr/>
        <p:txBody>
          <a:bodyPr/>
          <a:lstStyle>
            <a:lvl1pPr>
              <a:defRPr/>
            </a:lvl1pPr>
          </a:lstStyle>
          <a:p>
            <a:fld id="{62B66406-64D1-EB41-826C-612FADCA976F}" type="slidenum">
              <a:rPr lang="en-US" altLang="en-US"/>
              <a:pPr/>
              <a:t>‹#›</a:t>
            </a:fld>
            <a:endParaRPr lang="en-US" altLang="en-US"/>
          </a:p>
        </p:txBody>
      </p:sp>
    </p:spTree>
    <p:extLst>
      <p:ext uri="{BB962C8B-B14F-4D97-AF65-F5344CB8AC3E}">
        <p14:creationId xmlns:p14="http://schemas.microsoft.com/office/powerpoint/2010/main" val="653074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 with Title and Bulle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062CEE-3AEB-4849-BF38-9443963361E7}"/>
              </a:ext>
            </a:extLst>
          </p:cNvPr>
          <p:cNvSpPr/>
          <p:nvPr/>
        </p:nvSpPr>
        <p:spPr>
          <a:xfrm>
            <a:off x="0" y="0"/>
            <a:ext cx="12192000" cy="70008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dirty="0">
              <a:latin typeface="Franklin Gothic Book Regular"/>
            </a:endParaRPr>
          </a:p>
        </p:txBody>
      </p:sp>
      <p:sp>
        <p:nvSpPr>
          <p:cNvPr id="3" name="Content Placeholder 2"/>
          <p:cNvSpPr>
            <a:spLocks noGrp="1"/>
          </p:cNvSpPr>
          <p:nvPr>
            <p:ph idx="1"/>
          </p:nvPr>
        </p:nvSpPr>
        <p:spPr>
          <a:xfrm>
            <a:off x="609600" y="1060451"/>
            <a:ext cx="10972800" cy="1029331"/>
          </a:xfrm>
          <a:prstGeom prst="rect">
            <a:avLst/>
          </a:prstGeom>
        </p:spPr>
        <p:txBody>
          <a:bodyPr/>
          <a:lstStyle>
            <a:lvl1pPr marL="0" indent="0" algn="l">
              <a:buFont typeface="Wingdings" charset="2"/>
              <a:buNone/>
              <a:defRPr sz="4000" baseline="0">
                <a:latin typeface="Gill Sans"/>
                <a:cs typeface="Gill Sans"/>
              </a:defRPr>
            </a:lvl1pPr>
            <a:lvl2pPr marL="971550" indent="-514350">
              <a:buClr>
                <a:schemeClr val="tx1">
                  <a:lumMod val="65000"/>
                  <a:lumOff val="35000"/>
                </a:schemeClr>
              </a:buClr>
              <a:buSzPct val="80000"/>
              <a:buFont typeface="Wingdings" charset="2"/>
              <a:buChar char="§"/>
              <a:defRPr>
                <a:latin typeface="Gill Sans"/>
                <a:cs typeface="Gill Sans"/>
              </a:defRPr>
            </a:lvl2pPr>
            <a:lvl3pPr marL="1257300" indent="-342900">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a:t>Click to edit Master text styles</a:t>
            </a:r>
          </a:p>
        </p:txBody>
      </p:sp>
      <p:sp>
        <p:nvSpPr>
          <p:cNvPr id="6" name="Content Placeholder 2"/>
          <p:cNvSpPr>
            <a:spLocks noGrp="1"/>
          </p:cNvSpPr>
          <p:nvPr>
            <p:ph idx="10"/>
          </p:nvPr>
        </p:nvSpPr>
        <p:spPr>
          <a:xfrm>
            <a:off x="609600" y="2089782"/>
            <a:ext cx="10972801" cy="4237465"/>
          </a:xfrm>
          <a:prstGeom prst="rect">
            <a:avLst/>
          </a:prstGeom>
        </p:spPr>
        <p:txBody>
          <a:bodyPr/>
          <a:lstStyle>
            <a:lvl1pPr marL="342900" indent="-342900">
              <a:buFont typeface="Wingdings" charset="2"/>
              <a:buChar char="§"/>
              <a:defRPr>
                <a:latin typeface="Gill Sans"/>
                <a:cs typeface="Gill Sans"/>
              </a:defRPr>
            </a:lvl1pPr>
            <a:lvl2pPr marL="971550" indent="-514350">
              <a:buClr>
                <a:schemeClr val="tx1">
                  <a:lumMod val="65000"/>
                  <a:lumOff val="35000"/>
                </a:schemeClr>
              </a:buClr>
              <a:buSzPct val="80000"/>
              <a:buFont typeface="Wingdings" charset="2"/>
              <a:buChar char="§"/>
              <a:defRPr>
                <a:latin typeface="Gill Sans"/>
                <a:cs typeface="Gill Sans"/>
              </a:defRPr>
            </a:lvl2pPr>
            <a:lvl3pPr marL="1257300" indent="-342900">
              <a:buClr>
                <a:schemeClr val="bg1">
                  <a:lumMod val="65000"/>
                </a:schemeClr>
              </a:buClr>
              <a:buSzPct val="80000"/>
              <a:buFont typeface="Wingdings" charset="2"/>
              <a:buChar char="§"/>
              <a:defRPr>
                <a:latin typeface="Gill Sans"/>
                <a:cs typeface="Gill Sans"/>
              </a:defRPr>
            </a:lvl3pPr>
            <a:lvl4pPr>
              <a:defRPr>
                <a:latin typeface="Gill Sans"/>
                <a:cs typeface="Gill Sans"/>
              </a:defRPr>
            </a:lvl4pPr>
            <a:lvl5pPr>
              <a:defRPr>
                <a:latin typeface="Gill Sans"/>
                <a:cs typeface="Gill Sans"/>
              </a:defRPr>
            </a:lvl5pPr>
          </a:lstStyle>
          <a:p>
            <a:pPr lvl="0"/>
            <a:r>
              <a:rPr lang="en-US"/>
              <a:t>Click to edit Master text styles</a:t>
            </a:r>
          </a:p>
          <a:p>
            <a:pPr lvl="1"/>
            <a:r>
              <a:rPr lang="en-US"/>
              <a:t>Second level</a:t>
            </a:r>
          </a:p>
          <a:p>
            <a:pPr lvl="2"/>
            <a:r>
              <a:rPr lang="en-US"/>
              <a:t>Third level</a:t>
            </a:r>
          </a:p>
        </p:txBody>
      </p:sp>
      <p:sp>
        <p:nvSpPr>
          <p:cNvPr id="7" name="Subtitle 2"/>
          <p:cNvSpPr>
            <a:spLocks noGrp="1"/>
          </p:cNvSpPr>
          <p:nvPr>
            <p:ph type="subTitle" idx="13"/>
          </p:nvPr>
        </p:nvSpPr>
        <p:spPr>
          <a:xfrm>
            <a:off x="609600" y="47982"/>
            <a:ext cx="10972800" cy="651748"/>
          </a:xfrm>
          <a:prstGeom prst="rect">
            <a:avLst/>
          </a:prstGeom>
        </p:spPr>
        <p:txBody>
          <a:bodyPr/>
          <a:lstStyle>
            <a:lvl1pPr marL="0" indent="0" algn="r">
              <a:buNone/>
              <a:defRPr b="0" i="0">
                <a:solidFill>
                  <a:schemeClr val="bg1"/>
                </a:solidFill>
                <a:latin typeface="Trebuchet MS" panose="020B0703020202090204" pitchFamily="34" charset="0"/>
                <a:cs typeface="Gill Sans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4">
            <a:extLst>
              <a:ext uri="{FF2B5EF4-FFF2-40B4-BE49-F238E27FC236}">
                <a16:creationId xmlns:a16="http://schemas.microsoft.com/office/drawing/2014/main" id="{88A0DDBF-1D6A-C14E-866A-95EE50187C84}"/>
              </a:ext>
            </a:extLst>
          </p:cNvPr>
          <p:cNvSpPr>
            <a:spLocks noGrp="1"/>
          </p:cNvSpPr>
          <p:nvPr>
            <p:ph type="sldNum" sz="quarter" idx="14"/>
          </p:nvPr>
        </p:nvSpPr>
        <p:spPr/>
        <p:txBody>
          <a:bodyPr/>
          <a:lstStyle>
            <a:lvl1pPr>
              <a:defRPr/>
            </a:lvl1pPr>
          </a:lstStyle>
          <a:p>
            <a:fld id="{B8B8583D-CAC7-5144-883A-DD93532F1927}" type="slidenum">
              <a:rPr lang="en-US" altLang="en-US"/>
              <a:pPr/>
              <a:t>‹#›</a:t>
            </a:fld>
            <a:endParaRPr lang="en-US" altLang="en-US"/>
          </a:p>
        </p:txBody>
      </p:sp>
    </p:spTree>
    <p:extLst>
      <p:ext uri="{BB962C8B-B14F-4D97-AF65-F5344CB8AC3E}">
        <p14:creationId xmlns:p14="http://schemas.microsoft.com/office/powerpoint/2010/main" val="531538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1040" y="6356350"/>
            <a:ext cx="30175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6971D1-C842-4F83-8FA6-2437D4056085}" type="datetime1">
              <a:rPr lang="en-US" smtClean="0"/>
              <a:t>10/18/2022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Z0118-18-DR</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smtClean="0"/>
              <a:t>Page 1</a:t>
            </a:r>
            <a:endParaRPr lang="en-US" dirty="0"/>
          </a:p>
        </p:txBody>
      </p:sp>
    </p:spTree>
    <p:extLst>
      <p:ext uri="{BB962C8B-B14F-4D97-AF65-F5344CB8AC3E}">
        <p14:creationId xmlns:p14="http://schemas.microsoft.com/office/powerpoint/2010/main" val="728432887"/>
      </p:ext>
    </p:extLst>
  </p:cSld>
  <p:clrMap bg1="lt1" tx1="dk1" bg2="lt2" tx2="dk2" accent1="accent1" accent2="accent2" accent3="accent3" accent4="accent4" accent5="accent5" accent6="accent6" hlink="hlink" folHlink="folHlink"/>
  <p:sldLayoutIdLst>
    <p:sldLayoutId id="2147483720" r:id="rId1"/>
    <p:sldLayoutId id="2147483727" r:id="rId2"/>
    <p:sldLayoutId id="2147483721" r:id="rId3"/>
    <p:sldLayoutId id="2147483723" r:id="rId4"/>
    <p:sldLayoutId id="2147483724" r:id="rId5"/>
    <p:sldLayoutId id="2147483725" r:id="rId6"/>
    <p:sldLayoutId id="2147483726" r:id="rId7"/>
    <p:sldLayoutId id="2147483728" r:id="rId8"/>
    <p:sldLayoutId id="2147483729" r:id="rId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codepublishing.com/OR/Gladstone/#!/Gladstone17/Gladstone1727.html#17.27.02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www.codepublishing.com/OR/Gladstone/#!/Gladstone17/Gladstone1773.html#17.73" TargetMode="External"/><Relationship Id="rId4" Type="http://schemas.openxmlformats.org/officeDocument/2006/relationships/hyperlink" Target="https://www.codepublishing.com/OR/Gladstone/#!/Gladstone17/Gladstone1727.html#17.27.0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763505"/>
            <a:ext cx="12192000" cy="3665475"/>
          </a:xfrm>
          <a:prstGeom prst="rect">
            <a:avLst/>
          </a:prstGeom>
        </p:spPr>
      </p:pic>
      <p:sp>
        <p:nvSpPr>
          <p:cNvPr id="5" name="TextBox 4"/>
          <p:cNvSpPr txBox="1"/>
          <p:nvPr/>
        </p:nvSpPr>
        <p:spPr>
          <a:xfrm>
            <a:off x="0" y="3195780"/>
            <a:ext cx="12191999" cy="2049556"/>
          </a:xfrm>
          <a:prstGeom prst="rect">
            <a:avLst/>
          </a:prstGeom>
          <a:solidFill>
            <a:srgbClr val="006666">
              <a:alpha val="69020"/>
            </a:srgbClr>
          </a:solidFill>
          <a:ln>
            <a:solidFill>
              <a:srgbClr val="3BA9B9"/>
            </a:solidFill>
          </a:ln>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rPr>
              <a:t>October 2022, Planning Commission Meeting </a:t>
            </a:r>
          </a:p>
          <a:p>
            <a:r>
              <a:rPr lang="en-US" sz="3600" b="1" dirty="0" smtClean="0">
                <a:solidFill>
                  <a:schemeClr val="bg1"/>
                </a:solidFill>
                <a:effectLst>
                  <a:outerShdw blurRad="38100" dist="38100" dir="2700000" algn="tl">
                    <a:srgbClr val="000000">
                      <a:alpha val="43137"/>
                    </a:srgbClr>
                  </a:outerShdw>
                </a:effectLst>
              </a:rPr>
              <a:t>Agenda</a:t>
            </a:r>
            <a:r>
              <a:rPr lang="en-US" sz="3600" b="1" baseline="0" dirty="0" smtClean="0">
                <a:solidFill>
                  <a:schemeClr val="bg1"/>
                </a:solidFill>
                <a:effectLst>
                  <a:outerShdw blurRad="38100" dist="38100" dir="2700000" algn="tl">
                    <a:srgbClr val="000000">
                      <a:alpha val="43137"/>
                    </a:srgbClr>
                  </a:outerShdw>
                </a:effectLst>
              </a:rPr>
              <a:t> Item No. 4</a:t>
            </a:r>
          </a:p>
          <a:p>
            <a:pPr algn="ctr"/>
            <a:endParaRPr lang="en-US" sz="2800" baseline="0" dirty="0" smtClean="0"/>
          </a:p>
          <a:p>
            <a:pPr algn="ctr"/>
            <a:r>
              <a:rPr lang="en-US" sz="2800" b="1" baseline="0" dirty="0" smtClean="0">
                <a:solidFill>
                  <a:schemeClr val="bg1"/>
                </a:solidFill>
              </a:rPr>
              <a:t>TXT-2022-03 Options</a:t>
            </a:r>
            <a:endParaRPr lang="en-US" sz="2800" b="1" dirty="0">
              <a:solidFill>
                <a:schemeClr val="bg1"/>
              </a:solidFill>
            </a:endParaRPr>
          </a:p>
        </p:txBody>
      </p:sp>
    </p:spTree>
    <p:extLst>
      <p:ext uri="{BB962C8B-B14F-4D97-AF65-F5344CB8AC3E}">
        <p14:creationId xmlns:p14="http://schemas.microsoft.com/office/powerpoint/2010/main" val="317757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10</a:t>
            </a:fld>
            <a:endParaRPr lang="en-US" dirty="0"/>
          </a:p>
        </p:txBody>
      </p:sp>
      <p:sp>
        <p:nvSpPr>
          <p:cNvPr id="10" name="TextBox 9"/>
          <p:cNvSpPr txBox="1"/>
          <p:nvPr/>
        </p:nvSpPr>
        <p:spPr>
          <a:xfrm>
            <a:off x="665380" y="563135"/>
            <a:ext cx="10185500" cy="3108543"/>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STAFF RECOMMENDATION:</a:t>
            </a:r>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smtClean="0"/>
          </a:p>
          <a:p>
            <a:r>
              <a:rPr lang="en-US" sz="2800" b="1" dirty="0" smtClean="0"/>
              <a:t>Gladstone Planning </a:t>
            </a:r>
            <a:r>
              <a:rPr lang="en-US" sz="2800" b="1" dirty="0"/>
              <a:t>Commission </a:t>
            </a:r>
            <a:r>
              <a:rPr lang="en-US" sz="2800" b="1" dirty="0" smtClean="0"/>
              <a:t>recommends the City Council consider and adopt the amendments related to Manufactured Homes to be consistent with the requirements for site built homes in response to HB 4064. </a:t>
            </a:r>
            <a:endParaRPr lang="en-US" sz="2800" b="1" dirty="0"/>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8014241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11</a:t>
            </a:fld>
            <a:endParaRPr lang="en-US" dirty="0"/>
          </a:p>
        </p:txBody>
      </p:sp>
      <p:sp>
        <p:nvSpPr>
          <p:cNvPr id="3" name="Rectangle 2"/>
          <p:cNvSpPr/>
          <p:nvPr/>
        </p:nvSpPr>
        <p:spPr>
          <a:xfrm>
            <a:off x="852055" y="1752311"/>
            <a:ext cx="7740073" cy="2707408"/>
          </a:xfrm>
          <a:prstGeom prst="rect">
            <a:avLst/>
          </a:prstGeom>
        </p:spPr>
        <p:txBody>
          <a:bodyPr wrap="square">
            <a:spAutoFit/>
          </a:bodyPr>
          <a:lstStyle/>
          <a:p>
            <a:pPr marR="101600">
              <a:lnSpc>
                <a:spcPct val="118000"/>
              </a:lnSpc>
            </a:pPr>
            <a:r>
              <a:rPr lang="en-US" dirty="0">
                <a:solidFill>
                  <a:srgbClr val="C00000"/>
                </a:solidFill>
              </a:rPr>
              <a:t>17.06.231 </a:t>
            </a:r>
            <a:r>
              <a:rPr lang="en-US" b="1" dirty="0"/>
              <a:t>Household.</a:t>
            </a:r>
            <a:r>
              <a:rPr lang="en-US" dirty="0"/>
              <a:t> </a:t>
            </a:r>
            <a:r>
              <a:rPr lang="en-US" dirty="0" smtClean="0"/>
              <a:t> - amended </a:t>
            </a:r>
            <a:r>
              <a:rPr lang="en-US" dirty="0" smtClean="0">
                <a:solidFill>
                  <a:srgbClr val="C00000"/>
                </a:solidFill>
              </a:rPr>
              <a:t>location</a:t>
            </a:r>
            <a:r>
              <a:rPr lang="en-US" dirty="0" smtClean="0"/>
              <a:t> for consistency with the alphabet. </a:t>
            </a:r>
            <a:endParaRPr lang="en-US" dirty="0"/>
          </a:p>
          <a:p>
            <a:pPr marR="101600">
              <a:lnSpc>
                <a:spcPct val="118000"/>
              </a:lnSpc>
            </a:pPr>
            <a:endParaRPr lang="en-US" b="1" dirty="0"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R="101600">
              <a:lnSpc>
                <a:spcPct val="118000"/>
              </a:lnSpc>
            </a:pPr>
            <a:r>
              <a:rPr lang="en-US" b="1" dirty="0" smtClean="0">
                <a:solidFill>
                  <a:srgbClr val="C00000"/>
                </a:solidFill>
                <a:latin typeface="Times New Roman" panose="02020603050405020304" pitchFamily="18" charset="0"/>
                <a:ea typeface="Times New Roman" panose="02020603050405020304" pitchFamily="18" charset="0"/>
                <a:cs typeface="Arial" panose="020B0604020202020204" pitchFamily="34" charset="0"/>
              </a:rPr>
              <a:t>17.06.330 </a:t>
            </a:r>
            <a:r>
              <a:rPr lang="en-US" b="1"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Middle housing land division.</a:t>
            </a:r>
            <a:r>
              <a:rPr lang="en-US"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 </a:t>
            </a:r>
            <a:endParaRPr lang="en-US" dirty="0">
              <a:solidFill>
                <a:srgbClr val="C00000"/>
              </a:solidFill>
              <a:latin typeface="Calibri" panose="020F0502020204030204" pitchFamily="34" charset="0"/>
              <a:ea typeface="Calibri" panose="020F0502020204030204" pitchFamily="34" charset="0"/>
              <a:cs typeface="Arial" panose="020B0604020202020204" pitchFamily="34" charset="0"/>
            </a:endParaRPr>
          </a:p>
          <a:p>
            <a:pPr marR="101600">
              <a:lnSpc>
                <a:spcPct val="118000"/>
              </a:lnSpc>
            </a:pPr>
            <a:r>
              <a:rPr lang="en-US" dirty="0">
                <a:solidFill>
                  <a:srgbClr val="C00000"/>
                </a:solidFill>
                <a:latin typeface="Times New Roman" panose="02020603050405020304" pitchFamily="18" charset="0"/>
                <a:ea typeface="Times New Roman" panose="02020603050405020304" pitchFamily="18" charset="0"/>
                <a:cs typeface="Arial" panose="020B0604020202020204" pitchFamily="34" charset="0"/>
              </a:rPr>
              <a:t>The partition or subdivision of a lot of record that is developed, or proposed to be developed, with middle housing dwelling units. The type of middle housing developed on the original lot of record is not altered by a middle housing land division. Middle housing land divisions are expedited land divisions that are subject to the process outlined in ORS 197.375. </a:t>
            </a:r>
            <a:endParaRPr lang="en-US" dirty="0">
              <a:solidFill>
                <a:srgbClr val="C00000"/>
              </a:solidFill>
              <a:latin typeface="Calibri" panose="020F0502020204030204" pitchFamily="34" charset="0"/>
              <a:ea typeface="Calibri" panose="020F0502020204030204" pitchFamily="34" charset="0"/>
              <a:cs typeface="Arial" panose="020B0604020202020204" pitchFamily="34" charset="0"/>
            </a:endParaRPr>
          </a:p>
        </p:txBody>
      </p:sp>
      <p:sp>
        <p:nvSpPr>
          <p:cNvPr id="4"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
        <p:nvSpPr>
          <p:cNvPr id="5" name="TextBox 4"/>
          <p:cNvSpPr txBox="1"/>
          <p:nvPr/>
        </p:nvSpPr>
        <p:spPr>
          <a:xfrm>
            <a:off x="413508" y="342569"/>
            <a:ext cx="9477624" cy="1600438"/>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17.06 Amendments</a:t>
            </a:r>
            <a:r>
              <a:rPr lang="en-US" sz="2800" b="1" dirty="0" smtClean="0">
                <a:effectLst>
                  <a:outerShdw blurRad="38100" dist="38100" dir="2700000" algn="tl">
                    <a:srgbClr val="000000">
                      <a:alpha val="43137"/>
                    </a:srgbClr>
                  </a:outerShdw>
                </a:effectLst>
              </a:rPr>
              <a:t>- </a:t>
            </a:r>
          </a:p>
          <a:p>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9020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12</a:t>
            </a:fld>
            <a:endParaRPr lang="en-US" dirty="0"/>
          </a:p>
        </p:txBody>
      </p:sp>
      <p:sp>
        <p:nvSpPr>
          <p:cNvPr id="3" name="Rectangle 2"/>
          <p:cNvSpPr/>
          <p:nvPr/>
        </p:nvSpPr>
        <p:spPr>
          <a:xfrm>
            <a:off x="211873" y="1115121"/>
            <a:ext cx="11140068" cy="5078313"/>
          </a:xfrm>
          <a:prstGeom prst="rect">
            <a:avLst/>
          </a:prstGeom>
        </p:spPr>
        <p:txBody>
          <a:bodyPr wrap="square">
            <a:spAutoFit/>
          </a:bodyPr>
          <a:lstStyle/>
          <a:p>
            <a:r>
              <a:rPr lang="en-US" b="1" dirty="0" smtClean="0">
                <a:solidFill>
                  <a:srgbClr val="000000"/>
                </a:solidFill>
                <a:latin typeface="NewCenturySchlbk"/>
              </a:rPr>
              <a:t>(</a:t>
            </a:r>
            <a:r>
              <a:rPr lang="en-US" b="1" dirty="0">
                <a:solidFill>
                  <a:srgbClr val="000000"/>
                </a:solidFill>
                <a:latin typeface="NewCenturySchlbk"/>
              </a:rPr>
              <a:t>2) A city or county shall approve a tentative plan for a middle housing land division if</a:t>
            </a:r>
          </a:p>
          <a:p>
            <a:r>
              <a:rPr lang="en-US" b="1" dirty="0">
                <a:solidFill>
                  <a:srgbClr val="000000"/>
                </a:solidFill>
                <a:latin typeface="NewCenturySchlbk"/>
              </a:rPr>
              <a:t>the application includes:</a:t>
            </a:r>
          </a:p>
          <a:p>
            <a:r>
              <a:rPr lang="en-US" b="1" dirty="0">
                <a:solidFill>
                  <a:srgbClr val="000000"/>
                </a:solidFill>
                <a:latin typeface="NewCenturySchlbk"/>
              </a:rPr>
              <a:t>(a) A proposal for development of middle housing in compliance with the Oregon residential</a:t>
            </a:r>
          </a:p>
          <a:p>
            <a:r>
              <a:rPr lang="en-US" b="1" dirty="0">
                <a:solidFill>
                  <a:srgbClr val="000000"/>
                </a:solidFill>
                <a:latin typeface="NewCenturySchlbk"/>
              </a:rPr>
              <a:t>specialty code and land use regulations applicable to the original lot or parcel allowed</a:t>
            </a:r>
          </a:p>
          <a:p>
            <a:r>
              <a:rPr lang="en-US" b="1" dirty="0">
                <a:solidFill>
                  <a:srgbClr val="000000"/>
                </a:solidFill>
                <a:latin typeface="NewCenturySchlbk"/>
              </a:rPr>
              <a:t>under ORS 197.758 (5);</a:t>
            </a:r>
          </a:p>
          <a:p>
            <a:r>
              <a:rPr lang="en-US" b="1" dirty="0">
                <a:solidFill>
                  <a:srgbClr val="000000"/>
                </a:solidFill>
                <a:latin typeface="NewCenturySchlbk"/>
              </a:rPr>
              <a:t>(b) Separate utilities for each dwelling unit;</a:t>
            </a:r>
          </a:p>
          <a:p>
            <a:r>
              <a:rPr lang="en-US" b="1" dirty="0">
                <a:solidFill>
                  <a:srgbClr val="000000"/>
                </a:solidFill>
                <a:latin typeface="NewCenturySchlbk"/>
              </a:rPr>
              <a:t>(c) Proposed easements necessary for each dwelling unit on the plan for:</a:t>
            </a:r>
          </a:p>
          <a:p>
            <a:pPr lvl="1"/>
            <a:r>
              <a:rPr lang="en-US" b="1" dirty="0">
                <a:solidFill>
                  <a:srgbClr val="000000"/>
                </a:solidFill>
                <a:latin typeface="NewCenturySchlbk"/>
              </a:rPr>
              <a:t>(A) Locating, accessing, replacing and servicing all utilities;</a:t>
            </a:r>
          </a:p>
          <a:p>
            <a:pPr lvl="1"/>
            <a:r>
              <a:rPr lang="en-US" b="1" dirty="0">
                <a:solidFill>
                  <a:srgbClr val="000000"/>
                </a:solidFill>
                <a:latin typeface="NewCenturySchlbk"/>
              </a:rPr>
              <a:t>(B) Pedestrian access from each dwelling unit to a private or public road;</a:t>
            </a:r>
          </a:p>
          <a:p>
            <a:pPr lvl="1"/>
            <a:r>
              <a:rPr lang="en-US" b="1" dirty="0">
                <a:solidFill>
                  <a:srgbClr val="000000"/>
                </a:solidFill>
                <a:latin typeface="NewCenturySchlbk"/>
              </a:rPr>
              <a:t>(C) Any common use areas or shared building elements;</a:t>
            </a:r>
          </a:p>
          <a:p>
            <a:pPr lvl="1"/>
            <a:r>
              <a:rPr lang="en-US" b="1" dirty="0">
                <a:solidFill>
                  <a:srgbClr val="000000"/>
                </a:solidFill>
                <a:latin typeface="NewCenturySchlbk"/>
              </a:rPr>
              <a:t>(D) Any dedicated driveways or parking; and</a:t>
            </a:r>
          </a:p>
          <a:p>
            <a:pPr lvl="1"/>
            <a:r>
              <a:rPr lang="en-US" b="1" dirty="0">
                <a:solidFill>
                  <a:srgbClr val="000000"/>
                </a:solidFill>
                <a:latin typeface="NewCenturySchlbk"/>
              </a:rPr>
              <a:t>(E) Any dedicated common area;</a:t>
            </a:r>
          </a:p>
          <a:p>
            <a:r>
              <a:rPr lang="en-US" b="1" dirty="0">
                <a:solidFill>
                  <a:srgbClr val="000000"/>
                </a:solidFill>
                <a:latin typeface="NewCenturySchlbk"/>
              </a:rPr>
              <a:t>(d) Exactly one dwelling unit on each resulting lot or parcel, except for lots, parcels or</a:t>
            </a:r>
          </a:p>
          <a:p>
            <a:r>
              <a:rPr lang="en-US" b="1" dirty="0">
                <a:solidFill>
                  <a:srgbClr val="000000"/>
                </a:solidFill>
                <a:latin typeface="NewCenturySchlbk"/>
              </a:rPr>
              <a:t>tracts used as common areas; and</a:t>
            </a:r>
          </a:p>
          <a:p>
            <a:r>
              <a:rPr lang="en-US" b="1" dirty="0">
                <a:solidFill>
                  <a:srgbClr val="000000"/>
                </a:solidFill>
                <a:latin typeface="NewCenturySchlbk"/>
              </a:rPr>
              <a:t>(e) Evidence demonstrating how buildings or structures on a resulting lot or parcel will</a:t>
            </a:r>
          </a:p>
          <a:p>
            <a:r>
              <a:rPr lang="en-US" b="1" dirty="0">
                <a:solidFill>
                  <a:srgbClr val="000000"/>
                </a:solidFill>
                <a:latin typeface="NewCenturySchlbk"/>
              </a:rPr>
              <a:t>comply with applicable building codes provisions relating to new property lines and,</a:t>
            </a:r>
          </a:p>
          <a:p>
            <a:r>
              <a:rPr lang="en-US" b="1" dirty="0">
                <a:solidFill>
                  <a:srgbClr val="000000"/>
                </a:solidFill>
                <a:latin typeface="NewCenturySchlbk"/>
              </a:rPr>
              <a:t>notwithstanding the creation of new lots or parcels, how structures or buildings located on</a:t>
            </a:r>
          </a:p>
          <a:p>
            <a:r>
              <a:rPr lang="en-US" b="1" dirty="0">
                <a:solidFill>
                  <a:srgbClr val="000000"/>
                </a:solidFill>
                <a:latin typeface="NewCenturySchlbk"/>
              </a:rPr>
              <a:t>the newly created lots or parcels will comply with the Oregon residential specialty code</a:t>
            </a:r>
            <a:r>
              <a:rPr lang="en-US" b="1" dirty="0" smtClean="0">
                <a:solidFill>
                  <a:srgbClr val="000000"/>
                </a:solidFill>
                <a:latin typeface="NewCenturySchlbk"/>
              </a:rPr>
              <a:t>.</a:t>
            </a:r>
            <a:endParaRPr lang="en-US" b="1" dirty="0">
              <a:solidFill>
                <a:srgbClr val="000000"/>
              </a:solidFill>
              <a:latin typeface="NewCenturySchlbk"/>
            </a:endParaRPr>
          </a:p>
        </p:txBody>
      </p:sp>
      <p:sp>
        <p:nvSpPr>
          <p:cNvPr id="4" name="TextBox 3"/>
          <p:cNvSpPr txBox="1"/>
          <p:nvPr/>
        </p:nvSpPr>
        <p:spPr>
          <a:xfrm>
            <a:off x="413508" y="342569"/>
            <a:ext cx="9477624" cy="1169551"/>
          </a:xfrm>
          <a:prstGeom prst="rect">
            <a:avLst/>
          </a:prstGeom>
          <a:noFill/>
        </p:spPr>
        <p:txBody>
          <a:bodyPr wrap="square" rtlCol="0">
            <a:spAutoFit/>
          </a:bodyPr>
          <a:lstStyle/>
          <a:p>
            <a:r>
              <a:rPr lang="en-US" sz="2800" b="1" i="1" dirty="0">
                <a:solidFill>
                  <a:srgbClr val="000000"/>
                </a:solidFill>
                <a:ea typeface="Times New Roman" panose="02020603050405020304" pitchFamily="18" charset="0"/>
              </a:rPr>
              <a:t>S</a:t>
            </a:r>
            <a:r>
              <a:rPr lang="en-US" sz="2800" b="1" i="1" dirty="0" smtClean="0">
                <a:solidFill>
                  <a:srgbClr val="000000"/>
                </a:solidFill>
                <a:ea typeface="Times New Roman" panose="02020603050405020304" pitchFamily="18" charset="0"/>
              </a:rPr>
              <a:t>B </a:t>
            </a:r>
            <a:r>
              <a:rPr lang="en-US" sz="2800" b="1" i="1" dirty="0">
                <a:solidFill>
                  <a:srgbClr val="000000"/>
                </a:solidFill>
                <a:ea typeface="Times New Roman" panose="02020603050405020304" pitchFamily="18" charset="0"/>
              </a:rPr>
              <a:t>4064 [</a:t>
            </a:r>
            <a:r>
              <a:rPr lang="en-US" sz="2800" b="1" i="1" dirty="0" smtClean="0">
                <a:solidFill>
                  <a:srgbClr val="000000"/>
                </a:solidFill>
                <a:ea typeface="Times New Roman" panose="02020603050405020304" pitchFamily="18" charset="0"/>
              </a:rPr>
              <a:t>2021] </a:t>
            </a:r>
            <a:r>
              <a:rPr lang="en-US" sz="2800" b="1" dirty="0" smtClean="0">
                <a:effectLst>
                  <a:outerShdw blurRad="38100" dist="38100" dir="2700000" algn="tl">
                    <a:srgbClr val="000000">
                      <a:alpha val="43137"/>
                    </a:srgbClr>
                  </a:outerShdw>
                </a:effectLst>
              </a:rPr>
              <a:t>Expedited or Middle Housing Land Divisions- </a:t>
            </a: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4140861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13</a:t>
            </a:fld>
            <a:endParaRPr lang="en-US" dirty="0"/>
          </a:p>
        </p:txBody>
      </p:sp>
      <p:sp>
        <p:nvSpPr>
          <p:cNvPr id="3" name="Rectangle 2"/>
          <p:cNvSpPr/>
          <p:nvPr/>
        </p:nvSpPr>
        <p:spPr>
          <a:xfrm>
            <a:off x="251804" y="958550"/>
            <a:ext cx="11681578" cy="3631763"/>
          </a:xfrm>
          <a:prstGeom prst="rect">
            <a:avLst/>
          </a:prstGeom>
        </p:spPr>
        <p:txBody>
          <a:bodyPr wrap="square">
            <a:spAutoFit/>
          </a:bodyPr>
          <a:lstStyle/>
          <a:p>
            <a:pPr fontAlgn="base">
              <a:lnSpc>
                <a:spcPts val="1800"/>
              </a:lnSpc>
              <a:spcAft>
                <a:spcPts val="1200"/>
              </a:spcAft>
            </a:pPr>
            <a:r>
              <a:rPr lang="en-US" sz="2000" b="1" u="sng"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17.30.040 Middle housing land divisions </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A middle housing land division shall be reviewed as specified in 17.94.050(5). ) An application for a middle housing land division shall be submitted as either a subdivision under 17.32 or a partition under 17.34, as applicable. </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(1) Middle housing land divisions criteria. Middle housing land divisions shall be subject to the following requirements: </a:t>
            </a:r>
          </a:p>
          <a:p>
            <a:pPr lvl="1" fontAlgn="base">
              <a:lnSpc>
                <a:spcPts val="1800"/>
              </a:lnSpc>
              <a:spcAft>
                <a:spcPts val="1200"/>
              </a:spcAft>
            </a:pPr>
            <a:r>
              <a:rPr lang="en-US" sz="2000"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a) The property to be divided must be developed or proposed to be developed with middle housing that complies with the Oregon residential specialty code and the land use regulations applicable to the original lot or parcel. </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(b) The division must result in exactly one dwelling unit on each resulting lot or parcel, except for lots, parcels or tracts used as common areas; </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(c) Each dwelling unit shall have separate utilities. </a:t>
            </a:r>
          </a:p>
        </p:txBody>
      </p:sp>
      <p:sp>
        <p:nvSpPr>
          <p:cNvPr id="4" name="TextBox 3"/>
          <p:cNvSpPr txBox="1"/>
          <p:nvPr/>
        </p:nvSpPr>
        <p:spPr>
          <a:xfrm>
            <a:off x="413508" y="306532"/>
            <a:ext cx="9477624" cy="1169551"/>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Proposed language in 17.30.040</a:t>
            </a:r>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40010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14</a:t>
            </a:fld>
            <a:endParaRPr lang="en-US" dirty="0"/>
          </a:p>
        </p:txBody>
      </p:sp>
      <p:sp>
        <p:nvSpPr>
          <p:cNvPr id="3" name="Rectangle 2"/>
          <p:cNvSpPr/>
          <p:nvPr/>
        </p:nvSpPr>
        <p:spPr>
          <a:xfrm>
            <a:off x="251804" y="958550"/>
            <a:ext cx="11681578" cy="3631763"/>
          </a:xfrm>
          <a:prstGeom prst="rect">
            <a:avLst/>
          </a:prstGeom>
        </p:spPr>
        <p:txBody>
          <a:bodyPr wrap="square">
            <a:spAutoFit/>
          </a:bodyPr>
          <a:lstStyle/>
          <a:p>
            <a:pPr fontAlgn="base">
              <a:lnSpc>
                <a:spcPts val="1800"/>
              </a:lnSpc>
              <a:spcAft>
                <a:spcPts val="1200"/>
              </a:spcAft>
            </a:pPr>
            <a:r>
              <a:rPr lang="en-US" sz="2000"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 Easements shall be provided for each dwelling unit for:</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1.  Locating, accessing, replacing and servicing all utilities;</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2.  Pedestrian access from each dwelling unit to a private or public road;</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3.  Any common use areas or shared building elements;</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4.  Any dedicated driveways or parking; and</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5.  Any dedicated common area;</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(e) Each resulting lot shall be prohibited from further division.</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(f) Accessory dwelling units shall not be permitted on a resulting lot. </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(g) The type of middle housing developed on the original lot is not altered by a middle housing land division (e.g., a duplex remains a duplex even if it is divided along the common wall).</a:t>
            </a:r>
          </a:p>
        </p:txBody>
      </p:sp>
      <p:sp>
        <p:nvSpPr>
          <p:cNvPr id="4" name="TextBox 3"/>
          <p:cNvSpPr txBox="1"/>
          <p:nvPr/>
        </p:nvSpPr>
        <p:spPr>
          <a:xfrm>
            <a:off x="376562" y="306532"/>
            <a:ext cx="9477624" cy="1169551"/>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Proposed language in 17.30.040 Continued</a:t>
            </a:r>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352339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15</a:t>
            </a:fld>
            <a:endParaRPr lang="en-US" dirty="0"/>
          </a:p>
        </p:txBody>
      </p:sp>
      <p:sp>
        <p:nvSpPr>
          <p:cNvPr id="3" name="Rectangle 2"/>
          <p:cNvSpPr/>
          <p:nvPr/>
        </p:nvSpPr>
        <p:spPr>
          <a:xfrm>
            <a:off x="251804" y="958550"/>
            <a:ext cx="11681578" cy="5017464"/>
          </a:xfrm>
          <a:prstGeom prst="rect">
            <a:avLst/>
          </a:prstGeom>
        </p:spPr>
        <p:txBody>
          <a:bodyPr wrap="square">
            <a:spAutoFit/>
          </a:bodyPr>
          <a:lstStyle/>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(2) Additional Submittal Requirements for Middle Housing Land Divisions. In addition to the submittal requirements found in 17.32.020, or 17.34.020 as applicable, an application for a middle housing land division shall include the following additional information: </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(a). Demonstration that the property to be divided is developed or proposed to be developed with middle housing that complies with the standards applicable to middle housing on or after July 1, 2022. If middle housing development is proposed, a copy of building permit applications and construction plans that have been submitted to or approved by the Building Codes Division shall be included in the application; </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(b). Locations of the easements necessary for: </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1. Locating, accessing, replacing, and servicing all dwelling units; </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2. Pedestrian access from each dwelling unit to a private or public road;</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3. Any common areas or shared building elements; and</a:t>
            </a:r>
          </a:p>
          <a:p>
            <a:pPr lvl="1"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4. Any shared driveways or parking; and </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(c). Location of each middle housing dwelling unit, any other development on the lot or parcel, and location of all areas to be retained under common ownership.</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(d). Demonstration that there are separate utilities for each dwelling unit;</a:t>
            </a:r>
          </a:p>
        </p:txBody>
      </p:sp>
      <p:sp>
        <p:nvSpPr>
          <p:cNvPr id="4" name="TextBox 3"/>
          <p:cNvSpPr txBox="1"/>
          <p:nvPr/>
        </p:nvSpPr>
        <p:spPr>
          <a:xfrm>
            <a:off x="376562" y="306532"/>
            <a:ext cx="9477624" cy="1169551"/>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Proposed language in 17.30.040 Continued</a:t>
            </a:r>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372012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16</a:t>
            </a:fld>
            <a:endParaRPr lang="en-US" dirty="0"/>
          </a:p>
        </p:txBody>
      </p:sp>
      <p:sp>
        <p:nvSpPr>
          <p:cNvPr id="3" name="Rectangle 2"/>
          <p:cNvSpPr/>
          <p:nvPr/>
        </p:nvSpPr>
        <p:spPr>
          <a:xfrm>
            <a:off x="413508" y="1148565"/>
            <a:ext cx="8363415" cy="1631216"/>
          </a:xfrm>
          <a:prstGeom prst="rect">
            <a:avLst/>
          </a:prstGeom>
        </p:spPr>
        <p:txBody>
          <a:bodyPr wrap="square">
            <a:spAutoFit/>
          </a:bodyPr>
          <a:lstStyle/>
          <a:p>
            <a:r>
              <a:rPr lang="en-US" sz="2000" b="1" dirty="0">
                <a:solidFill>
                  <a:srgbClr val="000000"/>
                </a:solidFill>
                <a:latin typeface="NewCenturySchlbk"/>
              </a:rPr>
              <a:t>(3) A city or county may add conditions to the approval of a tentative plan for a </a:t>
            </a:r>
            <a:r>
              <a:rPr lang="en-US" sz="2000" b="1" dirty="0" smtClean="0">
                <a:solidFill>
                  <a:srgbClr val="000000"/>
                </a:solidFill>
                <a:latin typeface="NewCenturySchlbk"/>
              </a:rPr>
              <a:t>middle housing </a:t>
            </a:r>
            <a:r>
              <a:rPr lang="en-US" sz="2000" b="1" dirty="0">
                <a:solidFill>
                  <a:srgbClr val="000000"/>
                </a:solidFill>
                <a:latin typeface="NewCenturySchlbk"/>
              </a:rPr>
              <a:t>land division to:</a:t>
            </a:r>
          </a:p>
          <a:p>
            <a:pPr lvl="1"/>
            <a:r>
              <a:rPr lang="en-US" sz="2000" b="1" dirty="0">
                <a:solidFill>
                  <a:srgbClr val="000000"/>
                </a:solidFill>
                <a:latin typeface="NewCenturySchlbk"/>
              </a:rPr>
              <a:t>(a) Prohibit the further division of the resulting lots or parcels.</a:t>
            </a:r>
          </a:p>
          <a:p>
            <a:pPr lvl="1"/>
            <a:r>
              <a:rPr lang="en-US" sz="2000" b="1" dirty="0">
                <a:solidFill>
                  <a:srgbClr val="000000"/>
                </a:solidFill>
                <a:latin typeface="NewCenturySchlbk"/>
              </a:rPr>
              <a:t>(b) Require that a notation appear on the final plat indicating that the approval was </a:t>
            </a:r>
            <a:r>
              <a:rPr lang="en-US" sz="2000" b="1" dirty="0" smtClean="0">
                <a:solidFill>
                  <a:srgbClr val="000000"/>
                </a:solidFill>
                <a:latin typeface="NewCenturySchlbk"/>
              </a:rPr>
              <a:t>given under </a:t>
            </a:r>
            <a:r>
              <a:rPr lang="en-US" sz="2000" b="1" dirty="0">
                <a:solidFill>
                  <a:srgbClr val="000000"/>
                </a:solidFill>
                <a:latin typeface="NewCenturySchlbk"/>
              </a:rPr>
              <a:t>this section.</a:t>
            </a:r>
          </a:p>
        </p:txBody>
      </p:sp>
      <p:sp>
        <p:nvSpPr>
          <p:cNvPr id="4" name="TextBox 3"/>
          <p:cNvSpPr txBox="1"/>
          <p:nvPr/>
        </p:nvSpPr>
        <p:spPr>
          <a:xfrm>
            <a:off x="413508" y="306532"/>
            <a:ext cx="9477624" cy="1169551"/>
          </a:xfrm>
          <a:prstGeom prst="rect">
            <a:avLst/>
          </a:prstGeom>
          <a:noFill/>
        </p:spPr>
        <p:txBody>
          <a:bodyPr wrap="square" rtlCol="0">
            <a:spAutoFit/>
          </a:bodyPr>
          <a:lstStyle/>
          <a:p>
            <a:r>
              <a:rPr lang="en-US" sz="2800" b="1" i="1" dirty="0">
                <a:solidFill>
                  <a:srgbClr val="000000"/>
                </a:solidFill>
                <a:ea typeface="Times New Roman" panose="02020603050405020304" pitchFamily="18" charset="0"/>
              </a:rPr>
              <a:t>S</a:t>
            </a:r>
            <a:r>
              <a:rPr lang="en-US" sz="2800" b="1" i="1" dirty="0" smtClean="0">
                <a:solidFill>
                  <a:srgbClr val="000000"/>
                </a:solidFill>
                <a:ea typeface="Times New Roman" panose="02020603050405020304" pitchFamily="18" charset="0"/>
              </a:rPr>
              <a:t>B </a:t>
            </a:r>
            <a:r>
              <a:rPr lang="en-US" sz="2800" b="1" i="1" dirty="0">
                <a:solidFill>
                  <a:srgbClr val="000000"/>
                </a:solidFill>
                <a:ea typeface="Times New Roman" panose="02020603050405020304" pitchFamily="18" charset="0"/>
              </a:rPr>
              <a:t>4064 [</a:t>
            </a:r>
            <a:r>
              <a:rPr lang="en-US" sz="2800" b="1" i="1" dirty="0" smtClean="0">
                <a:solidFill>
                  <a:srgbClr val="000000"/>
                </a:solidFill>
                <a:ea typeface="Times New Roman" panose="02020603050405020304" pitchFamily="18" charset="0"/>
              </a:rPr>
              <a:t>2021] </a:t>
            </a:r>
            <a:r>
              <a:rPr lang="en-US" sz="2800" b="1" dirty="0" smtClean="0">
                <a:effectLst>
                  <a:outerShdw blurRad="38100" dist="38100" dir="2700000" algn="tl">
                    <a:srgbClr val="000000">
                      <a:alpha val="43137"/>
                    </a:srgbClr>
                  </a:outerShdw>
                </a:effectLst>
              </a:rPr>
              <a:t>Expedited or Middle Housing Land Divisions- </a:t>
            </a: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5" name="Rectangle 4"/>
          <p:cNvSpPr/>
          <p:nvPr/>
        </p:nvSpPr>
        <p:spPr>
          <a:xfrm>
            <a:off x="505521" y="3757503"/>
            <a:ext cx="8271401" cy="2323713"/>
          </a:xfrm>
          <a:prstGeom prst="rect">
            <a:avLst/>
          </a:prstGeom>
        </p:spPr>
        <p:txBody>
          <a:bodyPr wrap="square">
            <a:spAutoFit/>
          </a:bodyPr>
          <a:lstStyle/>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(3) Combining plats. If a middle housing land division is approved for the lots or parcels included in an approved, unexpired preliminary plat for a subdivision, partition, or </a:t>
            </a:r>
            <a:r>
              <a:rPr lang="en-US" sz="2000" dirty="0" err="1">
                <a:solidFill>
                  <a:srgbClr val="C00000"/>
                </a:solidFill>
                <a:latin typeface="Arial" panose="020B0604020202020204" pitchFamily="34" charset="0"/>
                <a:ea typeface="Times New Roman" panose="02020603050405020304" pitchFamily="18" charset="0"/>
                <a:cs typeface="Arial" panose="020B0604020202020204" pitchFamily="34" charset="0"/>
              </a:rPr>
              <a:t>replat</a:t>
            </a:r>
            <a:r>
              <a:rPr lang="en-US"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then the final plat for the subdivision, partition, or </a:t>
            </a:r>
            <a:r>
              <a:rPr lang="en-US" sz="2000" dirty="0" err="1">
                <a:solidFill>
                  <a:srgbClr val="C00000"/>
                </a:solidFill>
                <a:latin typeface="Arial" panose="020B0604020202020204" pitchFamily="34" charset="0"/>
                <a:ea typeface="Times New Roman" panose="02020603050405020304" pitchFamily="18" charset="0"/>
                <a:cs typeface="Arial" panose="020B0604020202020204" pitchFamily="34" charset="0"/>
              </a:rPr>
              <a:t>replat</a:t>
            </a:r>
            <a:r>
              <a:rPr lang="en-US"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 and the final plat for the middle housing land division may be combined as a single final plat. </a:t>
            </a:r>
          </a:p>
          <a:p>
            <a:pPr fontAlgn="base">
              <a:lnSpc>
                <a:spcPts val="1800"/>
              </a:lnSpc>
              <a:spcAft>
                <a:spcPts val="1200"/>
              </a:spcAft>
            </a:pPr>
            <a:r>
              <a:rPr lang="en-US"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(4) Final plats for middle housing land divisions. If the final plat is for a middle housing land division, it shall contain a notation that the lots shown on the plat were created pursuant to a middle housing land division and may not be further divided.</a:t>
            </a:r>
          </a:p>
        </p:txBody>
      </p:sp>
      <p:sp>
        <p:nvSpPr>
          <p:cNvPr id="7" name="TextBox 6"/>
          <p:cNvSpPr txBox="1"/>
          <p:nvPr/>
        </p:nvSpPr>
        <p:spPr>
          <a:xfrm>
            <a:off x="476034" y="3037038"/>
            <a:ext cx="9477624" cy="1169551"/>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Proposed language in 17.30.040 Continued</a:t>
            </a:r>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13674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17</a:t>
            </a:fld>
            <a:endParaRPr lang="en-US" dirty="0"/>
          </a:p>
        </p:txBody>
      </p:sp>
      <p:sp>
        <p:nvSpPr>
          <p:cNvPr id="3" name="Rectangle 2"/>
          <p:cNvSpPr/>
          <p:nvPr/>
        </p:nvSpPr>
        <p:spPr>
          <a:xfrm>
            <a:off x="251804" y="958550"/>
            <a:ext cx="11681578" cy="2401363"/>
          </a:xfrm>
          <a:prstGeom prst="rect">
            <a:avLst/>
          </a:prstGeom>
        </p:spPr>
        <p:txBody>
          <a:bodyPr wrap="square">
            <a:spAutoFit/>
          </a:bodyPr>
          <a:lstStyle/>
          <a:p>
            <a:pPr fontAlgn="base">
              <a:lnSpc>
                <a:spcPts val="1800"/>
              </a:lnSpc>
              <a:spcAft>
                <a:spcPts val="1200"/>
              </a:spcAft>
            </a:pPr>
            <a:r>
              <a:rPr lang="en-US" sz="2000"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5) Extended review time. After seven days’ notice to the applicant, the governing body of the local government may, at a regularly scheduled public meeting, take action to extend the 63-day time period to a date certain for one or more applications for a middle housing land division prior to the expiration of the 63-day period. The decision to extend the 63-day review period shall be based on a determination that an unexpected or extraordinary increase in applications makes action within 63 days impracticable. In no case shall an extension be to a date more than 120 days after the application was deemed complete. Upon approval of an extension, the provisions of ORS 197.360 to 197.380 and the Gladstone Municipal Code, including the appeal process, shall remain applicable to the middle housing land division, except that the extended period shall be substituted for the 63-day period wherever applicable.</a:t>
            </a:r>
          </a:p>
        </p:txBody>
      </p:sp>
      <p:sp>
        <p:nvSpPr>
          <p:cNvPr id="4" name="TextBox 3"/>
          <p:cNvSpPr txBox="1"/>
          <p:nvPr/>
        </p:nvSpPr>
        <p:spPr>
          <a:xfrm>
            <a:off x="376562" y="306532"/>
            <a:ext cx="9477624" cy="1169551"/>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Proposed language in 17.30.040 Continued</a:t>
            </a:r>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
        <p:nvSpPr>
          <p:cNvPr id="6" name="TextBox 5"/>
          <p:cNvSpPr txBox="1"/>
          <p:nvPr/>
        </p:nvSpPr>
        <p:spPr>
          <a:xfrm>
            <a:off x="536172" y="5347855"/>
            <a:ext cx="10185545" cy="923330"/>
          </a:xfrm>
          <a:prstGeom prst="rect">
            <a:avLst/>
          </a:prstGeom>
          <a:noFill/>
        </p:spPr>
        <p:txBody>
          <a:bodyPr wrap="none" rtlCol="0">
            <a:spAutoFit/>
          </a:bodyPr>
          <a:lstStyle/>
          <a:p>
            <a:r>
              <a:rPr lang="en-US" dirty="0" smtClean="0"/>
              <a:t>The process of review for middle housing land divisions is found in 17.94.050(5). However this extended </a:t>
            </a:r>
          </a:p>
          <a:p>
            <a:r>
              <a:rPr lang="en-US" dirty="0" smtClean="0"/>
              <a:t>review time is proposed for inclusion here because it only applies to middle housing land divisions and is a </a:t>
            </a:r>
          </a:p>
          <a:p>
            <a:r>
              <a:rPr lang="en-US" dirty="0" smtClean="0"/>
              <a:t>resource for applicants not wanting to read the statutes which are referenced in 17.94.050(5)</a:t>
            </a:r>
            <a:endParaRPr lang="en-US" dirty="0"/>
          </a:p>
        </p:txBody>
      </p:sp>
    </p:spTree>
    <p:extLst>
      <p:ext uri="{BB962C8B-B14F-4D97-AF65-F5344CB8AC3E}">
        <p14:creationId xmlns:p14="http://schemas.microsoft.com/office/powerpoint/2010/main" val="2548561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18</a:t>
            </a:fld>
            <a:endParaRPr lang="en-US" dirty="0"/>
          </a:p>
        </p:txBody>
      </p:sp>
      <p:sp>
        <p:nvSpPr>
          <p:cNvPr id="3" name="Rectangle 2"/>
          <p:cNvSpPr/>
          <p:nvPr/>
        </p:nvSpPr>
        <p:spPr>
          <a:xfrm>
            <a:off x="525019" y="1658645"/>
            <a:ext cx="9357889" cy="3277820"/>
          </a:xfrm>
          <a:prstGeom prst="rect">
            <a:avLst/>
          </a:prstGeom>
        </p:spPr>
        <p:txBody>
          <a:bodyPr wrap="square">
            <a:spAutoFit/>
          </a:bodyPr>
          <a:lstStyle/>
          <a:p>
            <a:pPr fontAlgn="base">
              <a:lnSpc>
                <a:spcPts val="1800"/>
              </a:lnSpc>
              <a:spcBef>
                <a:spcPts val="1200"/>
              </a:spcBef>
            </a:pPr>
            <a:r>
              <a:rPr lang="en-US" sz="2400"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17.32.030</a:t>
            </a:r>
            <a:r>
              <a:rPr lang="en-US" sz="2400" b="1" dirty="0">
                <a:solidFill>
                  <a:srgbClr val="333333"/>
                </a:solidFill>
                <a:latin typeface="Arial" panose="020B0604020202020204" pitchFamily="34" charset="0"/>
                <a:ea typeface="Times New Roman" panose="02020603050405020304" pitchFamily="18" charset="0"/>
                <a:cs typeface="Arial" panose="020B0604020202020204" pitchFamily="34" charset="0"/>
              </a:rPr>
              <a:t> Final plat</a:t>
            </a:r>
            <a:r>
              <a:rPr lang="en-US" sz="2400"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fontAlgn="base">
              <a:spcAft>
                <a:spcPts val="1200"/>
              </a:spcAft>
            </a:pP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(1) Expiration of Approval. Approval of a tentative plan shall expire if a final plat consistent with the tentative plan is not submitted to the City Administrator or designee </a:t>
            </a:r>
            <a:r>
              <a:rPr lang="en-US"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and recorded with the County Clerk </a:t>
            </a: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within </a:t>
            </a:r>
            <a:r>
              <a:rPr lang="en-US" sz="2400" strike="sngStrike" dirty="0">
                <a:solidFill>
                  <a:srgbClr val="333333"/>
                </a:solidFill>
                <a:latin typeface="Arial" panose="020B0604020202020204" pitchFamily="34" charset="0"/>
                <a:ea typeface="Times New Roman" panose="02020603050405020304" pitchFamily="18" charset="0"/>
                <a:cs typeface="Arial" panose="020B0604020202020204" pitchFamily="34" charset="0"/>
              </a:rPr>
              <a:t>one</a:t>
            </a: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4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three</a:t>
            </a:r>
            <a:r>
              <a:rPr lang="en-US" sz="24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 </a:t>
            </a: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years of the date of the final decision. </a:t>
            </a:r>
            <a:r>
              <a:rPr lang="en-US" sz="2400" dirty="0">
                <a:solidFill>
                  <a:srgbClr val="C00000"/>
                </a:solidFill>
                <a:latin typeface="Arial" panose="020B0604020202020204" pitchFamily="34" charset="0"/>
                <a:ea typeface="Times New Roman" panose="02020603050405020304" pitchFamily="18" charset="0"/>
                <a:cs typeface="Arial" panose="020B0604020202020204" pitchFamily="34" charset="0"/>
              </a:rPr>
              <a:t>If the City Administrator or designee’s final decision is appealed, the approval period shall commence on the date of the final appellate decision. </a:t>
            </a: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Upon request, the </a:t>
            </a:r>
            <a:r>
              <a:rPr lang="en-US" sz="2400" strike="sngStrike" dirty="0" err="1" smtClean="0">
                <a:solidFill>
                  <a:srgbClr val="333333"/>
                </a:solidFill>
                <a:latin typeface="Arial" panose="020B0604020202020204" pitchFamily="34" charset="0"/>
                <a:ea typeface="Times New Roman" panose="02020603050405020304" pitchFamily="18" charset="0"/>
                <a:cs typeface="Arial" panose="020B0604020202020204" pitchFamily="34" charset="0"/>
              </a:rPr>
              <a:t>one</a:t>
            </a:r>
            <a:r>
              <a:rPr lang="en-US" sz="2400" dirty="0" err="1" smtClean="0">
                <a:solidFill>
                  <a:srgbClr val="C00000"/>
                </a:solidFill>
                <a:latin typeface="Arial" panose="020B0604020202020204" pitchFamily="34" charset="0"/>
                <a:ea typeface="Times New Roman" panose="02020603050405020304" pitchFamily="18" charset="0"/>
                <a:cs typeface="Arial" panose="020B0604020202020204" pitchFamily="34" charset="0"/>
              </a:rPr>
              <a:t>three</a:t>
            </a:r>
            <a:r>
              <a:rPr lang="en-US" sz="2400"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-year </a:t>
            </a:r>
            <a:r>
              <a:rPr lang="en-US" sz="2400" dirty="0">
                <a:solidFill>
                  <a:srgbClr val="333333"/>
                </a:solidFill>
                <a:latin typeface="Arial" panose="020B0604020202020204" pitchFamily="34" charset="0"/>
                <a:ea typeface="Times New Roman" panose="02020603050405020304" pitchFamily="18" charset="0"/>
                <a:cs typeface="Arial" panose="020B0604020202020204" pitchFamily="34" charset="0"/>
              </a:rPr>
              <a:t>period may be renewed once by the Planning Commission </a:t>
            </a:r>
            <a:r>
              <a:rPr lang="en-US" sz="2400" strike="sngStrike" dirty="0">
                <a:solidFill>
                  <a:srgbClr val="C00000"/>
                </a:solidFill>
                <a:latin typeface="Arial" panose="020B0604020202020204" pitchFamily="34" charset="0"/>
                <a:ea typeface="Times New Roman" panose="02020603050405020304" pitchFamily="18" charset="0"/>
                <a:cs typeface="Arial" panose="020B0604020202020204" pitchFamily="34" charset="0"/>
              </a:rPr>
              <a:t>for not more than one two years.</a:t>
            </a:r>
            <a:endParaRPr lang="en-US" sz="240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525020" y="489094"/>
            <a:ext cx="9477624" cy="1169551"/>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Additionally Staff requests the PC consider the following language in 17.32 related to expiration of Subdivisions</a:t>
            </a:r>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4" name="TextBox 3"/>
          <p:cNvSpPr txBox="1"/>
          <p:nvPr/>
        </p:nvSpPr>
        <p:spPr>
          <a:xfrm>
            <a:off x="256436" y="5089237"/>
            <a:ext cx="11105028"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As noted in the staff report SB458 does not allow this time extension for Middle housing land divisions. </a:t>
            </a:r>
          </a:p>
          <a:p>
            <a:pPr marL="285750" indent="-285750">
              <a:buFont typeface="Arial" panose="020B0604020202020204" pitchFamily="34" charset="0"/>
              <a:buChar char="•"/>
            </a:pPr>
            <a:r>
              <a:rPr lang="en-US" dirty="0" smtClean="0"/>
              <a:t>The staff report currently has this not apply to middle housing land divisions. However, this could be removed for </a:t>
            </a:r>
          </a:p>
          <a:p>
            <a:r>
              <a:rPr lang="en-US" dirty="0" smtClean="0"/>
              <a:t>all if the three year  period is sufficient for implementation. </a:t>
            </a:r>
          </a:p>
          <a:p>
            <a:pPr marL="285750" indent="-285750">
              <a:buFont typeface="Arial" panose="020B0604020202020204" pitchFamily="34" charset="0"/>
              <a:buChar char="•"/>
            </a:pPr>
            <a:r>
              <a:rPr lang="en-US" dirty="0" smtClean="0"/>
              <a:t>Also, if this is automatic does it need to be considered by the Planning Commission?</a:t>
            </a:r>
            <a:endParaRPr lang="en-US" dirty="0"/>
          </a:p>
        </p:txBody>
      </p:sp>
      <p:sp>
        <p:nvSpPr>
          <p:cNvPr id="6"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510752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19</a:t>
            </a:fld>
            <a:endParaRPr lang="en-US" dirty="0"/>
          </a:p>
        </p:txBody>
      </p:sp>
      <p:sp>
        <p:nvSpPr>
          <p:cNvPr id="3" name="Rectangle 2"/>
          <p:cNvSpPr/>
          <p:nvPr/>
        </p:nvSpPr>
        <p:spPr>
          <a:xfrm>
            <a:off x="525020" y="2361172"/>
            <a:ext cx="8448908" cy="2477601"/>
          </a:xfrm>
          <a:prstGeom prst="rect">
            <a:avLst/>
          </a:prstGeom>
        </p:spPr>
        <p:txBody>
          <a:bodyPr wrap="square">
            <a:spAutoFit/>
          </a:bodyPr>
          <a:lstStyle/>
          <a:p>
            <a:pPr fontAlgn="base">
              <a:lnSpc>
                <a:spcPts val="1800"/>
              </a:lnSpc>
              <a:spcBef>
                <a:spcPts val="1200"/>
              </a:spcBef>
            </a:pPr>
            <a:r>
              <a:rPr lang="en-US" sz="2400" b="1" dirty="0">
                <a:solidFill>
                  <a:srgbClr val="333333"/>
                </a:solidFill>
                <a:latin typeface="Arial" panose="020B0604020202020204" pitchFamily="34" charset="0"/>
                <a:ea typeface="Times New Roman" panose="02020603050405020304" pitchFamily="18" charset="0"/>
                <a:cs typeface="Arial" panose="020B0604020202020204" pitchFamily="34" charset="0"/>
              </a:rPr>
              <a:t>17.34.025 Final plat</a:t>
            </a:r>
            <a:r>
              <a:rPr lang="en-US" sz="2400" b="1" dirty="0" smtClean="0">
                <a:solidFill>
                  <a:srgbClr val="333333"/>
                </a:solidFill>
                <a:latin typeface="Arial" panose="020B0604020202020204" pitchFamily="34" charset="0"/>
                <a:ea typeface="Times New Roman" panose="02020603050405020304" pitchFamily="18" charset="0"/>
                <a:cs typeface="Arial" panose="020B0604020202020204" pitchFamily="34" charset="0"/>
              </a:rPr>
              <a:t>.</a:t>
            </a:r>
          </a:p>
          <a:p>
            <a:pPr fontAlgn="base">
              <a:spcAft>
                <a:spcPts val="1200"/>
              </a:spcAft>
            </a:pPr>
            <a:r>
              <a:rPr lang="en-US" sz="20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a:t>
            </a:r>
            <a:r>
              <a:rPr lang="en-US"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1) Expiration of Approval. Approval of a tentative plan shall expire if a final plat consistent with the tentative plan is not submitted to the City Administrator or designee and recorded with the County Clerk within </a:t>
            </a:r>
            <a:r>
              <a:rPr lang="en-US" sz="20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three </a:t>
            </a:r>
            <a:r>
              <a:rPr lang="en-US"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years of the date of the final decision. If the City Administrator or designee’s final decision is appealed, the approval period shall commence on the date of the final appellate decision. Upon request, the </a:t>
            </a:r>
            <a:r>
              <a:rPr lang="en-US" sz="20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three-year </a:t>
            </a:r>
            <a:r>
              <a:rPr lang="en-US" sz="2000" dirty="0">
                <a:solidFill>
                  <a:srgbClr val="C00000"/>
                </a:solidFill>
                <a:latin typeface="Arial" panose="020B0604020202020204" pitchFamily="34" charset="0"/>
                <a:ea typeface="Times New Roman" panose="02020603050405020304" pitchFamily="18" charset="0"/>
                <a:cs typeface="Arial" panose="020B0604020202020204" pitchFamily="34" charset="0"/>
              </a:rPr>
              <a:t>period may be renewed once by the Planning </a:t>
            </a:r>
            <a:r>
              <a:rPr lang="en-US" sz="2000" dirty="0" smtClean="0">
                <a:solidFill>
                  <a:srgbClr val="C00000"/>
                </a:solidFill>
                <a:latin typeface="Arial" panose="020B0604020202020204" pitchFamily="34" charset="0"/>
                <a:ea typeface="Times New Roman" panose="02020603050405020304" pitchFamily="18" charset="0"/>
                <a:cs typeface="Arial" panose="020B0604020202020204" pitchFamily="34" charset="0"/>
              </a:rPr>
              <a:t>Commission</a:t>
            </a:r>
            <a:endParaRPr lang="en-US" sz="2000" strike="sngStrike"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TextBox 4"/>
          <p:cNvSpPr txBox="1"/>
          <p:nvPr/>
        </p:nvSpPr>
        <p:spPr>
          <a:xfrm>
            <a:off x="525020" y="489094"/>
            <a:ext cx="9477624" cy="2031325"/>
          </a:xfrm>
          <a:prstGeom prst="rect">
            <a:avLst/>
          </a:prstGeom>
          <a:noFill/>
        </p:spPr>
        <p:txBody>
          <a:bodyPr wrap="square" rtlCol="0">
            <a:spAutoFit/>
          </a:bodyPr>
          <a:lstStyle/>
          <a:p>
            <a:r>
              <a:rPr lang="en-US" sz="2800" b="1" i="1" dirty="0">
                <a:solidFill>
                  <a:srgbClr val="000000"/>
                </a:solidFill>
                <a:ea typeface="Times New Roman" panose="02020603050405020304" pitchFamily="18" charset="0"/>
              </a:rPr>
              <a:t>Additionally Staff requests the PC consider the following language</a:t>
            </a:r>
            <a:r>
              <a:rPr lang="en-US" sz="2800" b="1" i="1" dirty="0" smtClean="0">
                <a:solidFill>
                  <a:srgbClr val="000000"/>
                </a:solidFill>
                <a:ea typeface="Times New Roman" panose="02020603050405020304" pitchFamily="18" charset="0"/>
              </a:rPr>
              <a:t> 17.34 related to expiration of partitions for consistency with middle housing land divisions</a:t>
            </a:r>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6"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205121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marL="0" indent="0"/>
            <a:r>
              <a:rPr lang="en-US" altLang="en-US" dirty="0" smtClean="0">
                <a:cs typeface="Gill Sans Light" panose="020B0302020104020203" pitchFamily="34" charset="-79"/>
              </a:rPr>
              <a:t>Planning Commission Public Hearing</a:t>
            </a:r>
            <a:endParaRPr lang="en-US" altLang="en-US" dirty="0">
              <a:cs typeface="Gill Sans Light" panose="020B0302020104020203" pitchFamily="34" charset="-79"/>
            </a:endParaRPr>
          </a:p>
        </p:txBody>
      </p:sp>
      <p:sp>
        <p:nvSpPr>
          <p:cNvPr id="19457" name="Content Placeholder 5">
            <a:extLst>
              <a:ext uri="{FF2B5EF4-FFF2-40B4-BE49-F238E27FC236}">
                <a16:creationId xmlns:a16="http://schemas.microsoft.com/office/drawing/2014/main" id="{0323E278-8732-9848-95C2-4FC2C62FB08B}"/>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buFont typeface="Wingdings" pitchFamily="2" charset="2"/>
              <a:buChar char="§"/>
            </a:pPr>
            <a:r>
              <a:rPr lang="en-US" altLang="en-US" dirty="0" smtClean="0">
                <a:cs typeface="Gill Sans" panose="020B0502020104020203" pitchFamily="34" charset="-79"/>
              </a:rPr>
              <a:t>Options for Manufactured Homes</a:t>
            </a:r>
          </a:p>
          <a:p>
            <a:pPr>
              <a:buFont typeface="Wingdings" pitchFamily="2" charset="2"/>
              <a:buChar char="§"/>
            </a:pPr>
            <a:r>
              <a:rPr lang="en-US" altLang="en-US" dirty="0" smtClean="0">
                <a:cs typeface="Gill Sans" panose="020B0502020104020203" pitchFamily="34" charset="-79"/>
              </a:rPr>
              <a:t>Options for Middle Housing Land Divisions</a:t>
            </a:r>
          </a:p>
        </p:txBody>
      </p:sp>
      <p:sp>
        <p:nvSpPr>
          <p:cNvPr id="19459" name="Slide Number Placeholder 2">
            <a:extLst>
              <a:ext uri="{FF2B5EF4-FFF2-40B4-BE49-F238E27FC236}">
                <a16:creationId xmlns:a16="http://schemas.microsoft.com/office/drawing/2014/main" id="{7BA9F91E-EB5A-3A42-A56F-DBF03AAC8241}"/>
              </a:ext>
            </a:extLst>
          </p:cNvPr>
          <p:cNvSpPr>
            <a:spLocks noGrp="1" noChangeArrowheads="1"/>
          </p:cNvSpPr>
          <p:nvPr>
            <p:ph type="sldNum" sz="quarter" idx="4294967295"/>
          </p:nvPr>
        </p:nvSpPr>
        <p:spPr bwMode="auto">
          <a:xfrm>
            <a:off x="9144000" y="120425"/>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ill Sans MT" panose="020B0502020104020203" pitchFamily="34" charset="77"/>
              </a:defRPr>
            </a:lvl1pPr>
            <a:lvl2pPr marL="742950" indent="-285750">
              <a:defRPr>
                <a:solidFill>
                  <a:schemeClr val="tx1"/>
                </a:solidFill>
                <a:latin typeface="Gill Sans MT" panose="020B0502020104020203" pitchFamily="34" charset="77"/>
              </a:defRPr>
            </a:lvl2pPr>
            <a:lvl3pPr marL="1143000" indent="-228600">
              <a:defRPr>
                <a:solidFill>
                  <a:schemeClr val="tx1"/>
                </a:solidFill>
                <a:latin typeface="Gill Sans MT" panose="020B0502020104020203" pitchFamily="34" charset="77"/>
              </a:defRPr>
            </a:lvl3pPr>
            <a:lvl4pPr marL="1600200" indent="-228600">
              <a:defRPr>
                <a:solidFill>
                  <a:schemeClr val="tx1"/>
                </a:solidFill>
                <a:latin typeface="Gill Sans MT" panose="020B0502020104020203" pitchFamily="34" charset="77"/>
              </a:defRPr>
            </a:lvl4pPr>
            <a:lvl5pPr marL="2057400" indent="-228600">
              <a:defRPr>
                <a:solidFill>
                  <a:schemeClr val="tx1"/>
                </a:solidFill>
                <a:latin typeface="Gill Sans MT" panose="020B0502020104020203" pitchFamily="34" charset="77"/>
              </a:defRPr>
            </a:lvl5pPr>
            <a:lvl6pPr marL="2514600" indent="-228600" defTabSz="457200" eaLnBrk="0" fontAlgn="base" hangingPunct="0">
              <a:spcBef>
                <a:spcPct val="0"/>
              </a:spcBef>
              <a:spcAft>
                <a:spcPct val="0"/>
              </a:spcAft>
              <a:defRPr>
                <a:solidFill>
                  <a:schemeClr val="tx1"/>
                </a:solidFill>
                <a:latin typeface="Gill Sans MT" panose="020B0502020104020203" pitchFamily="34" charset="77"/>
              </a:defRPr>
            </a:lvl6pPr>
            <a:lvl7pPr marL="2971800" indent="-228600" defTabSz="457200" eaLnBrk="0" fontAlgn="base" hangingPunct="0">
              <a:spcBef>
                <a:spcPct val="0"/>
              </a:spcBef>
              <a:spcAft>
                <a:spcPct val="0"/>
              </a:spcAft>
              <a:defRPr>
                <a:solidFill>
                  <a:schemeClr val="tx1"/>
                </a:solidFill>
                <a:latin typeface="Gill Sans MT" panose="020B0502020104020203" pitchFamily="34" charset="77"/>
              </a:defRPr>
            </a:lvl7pPr>
            <a:lvl8pPr marL="3429000" indent="-228600" defTabSz="457200" eaLnBrk="0" fontAlgn="base" hangingPunct="0">
              <a:spcBef>
                <a:spcPct val="0"/>
              </a:spcBef>
              <a:spcAft>
                <a:spcPct val="0"/>
              </a:spcAft>
              <a:defRPr>
                <a:solidFill>
                  <a:schemeClr val="tx1"/>
                </a:solidFill>
                <a:latin typeface="Gill Sans MT" panose="020B0502020104020203" pitchFamily="34" charset="77"/>
              </a:defRPr>
            </a:lvl8pPr>
            <a:lvl9pPr marL="3886200" indent="-228600" defTabSz="457200" eaLnBrk="0" fontAlgn="base" hangingPunct="0">
              <a:spcBef>
                <a:spcPct val="0"/>
              </a:spcBef>
              <a:spcAft>
                <a:spcPct val="0"/>
              </a:spcAft>
              <a:defRPr>
                <a:solidFill>
                  <a:schemeClr val="tx1"/>
                </a:solidFill>
                <a:latin typeface="Gill Sans MT" panose="020B0502020104020203" pitchFamily="34" charset="77"/>
              </a:defRPr>
            </a:lvl9pPr>
          </a:lstStyle>
          <a:p>
            <a:r>
              <a:rPr lang="en-US" altLang="en-US" dirty="0" smtClean="0">
                <a:solidFill>
                  <a:srgbClr val="898989"/>
                </a:solidFill>
                <a:latin typeface="Gill Sans" panose="020B0502020104020203" pitchFamily="34" charset="-79"/>
              </a:rPr>
              <a:t> Slide </a:t>
            </a:r>
            <a:fld id="{F2E65F00-6D12-114D-B236-64615478D4C2}" type="slidenum">
              <a:rPr lang="en-US" altLang="en-US" smtClean="0">
                <a:solidFill>
                  <a:srgbClr val="898989"/>
                </a:solidFill>
                <a:latin typeface="Gill Sans" panose="020B0502020104020203" pitchFamily="34" charset="-79"/>
              </a:rPr>
              <a:pPr/>
              <a:t>2</a:t>
            </a:fld>
            <a:endParaRPr lang="en-US" altLang="en-US" dirty="0">
              <a:solidFill>
                <a:srgbClr val="898989"/>
              </a:solidFill>
              <a:latin typeface="Gill Sans" panose="020B0502020104020203" pitchFamily="34" charset="-79"/>
            </a:endParaRPr>
          </a:p>
        </p:txBody>
      </p:sp>
      <p:pic>
        <p:nvPicPr>
          <p:cNvPr id="2" name="Picture 1">
            <a:extLst>
              <a:ext uri="{FF2B5EF4-FFF2-40B4-BE49-F238E27FC236}">
                <a16:creationId xmlns:a16="http://schemas.microsoft.com/office/drawing/2014/main" id="{4B11D9AA-03B5-5847-A0B1-0967B0B676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6982" y="3274244"/>
            <a:ext cx="3454939" cy="2591205"/>
          </a:xfrm>
          <a:prstGeom prst="rect">
            <a:avLst/>
          </a:prstGeom>
        </p:spPr>
      </p:pic>
      <p:pic>
        <p:nvPicPr>
          <p:cNvPr id="3" name="Picture 2">
            <a:extLst>
              <a:ext uri="{FF2B5EF4-FFF2-40B4-BE49-F238E27FC236}">
                <a16:creationId xmlns:a16="http://schemas.microsoft.com/office/drawing/2014/main" id="{7990FA51-62F6-F44A-AABB-5973380995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6982" y="1019327"/>
            <a:ext cx="3454939" cy="1943403"/>
          </a:xfrm>
          <a:prstGeom prst="rect">
            <a:avLst/>
          </a:prstGeom>
        </p:spPr>
      </p:pic>
      <p:sp>
        <p:nvSpPr>
          <p:cNvPr id="8"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395003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20</a:t>
            </a:fld>
            <a:endParaRPr lang="en-US" dirty="0"/>
          </a:p>
        </p:txBody>
      </p:sp>
      <p:sp>
        <p:nvSpPr>
          <p:cNvPr id="5" name="TextBox 4"/>
          <p:cNvSpPr txBox="1"/>
          <p:nvPr/>
        </p:nvSpPr>
        <p:spPr>
          <a:xfrm>
            <a:off x="373603" y="1069933"/>
            <a:ext cx="9477624" cy="5047536"/>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Proposed language in 17.64 -Design </a:t>
            </a:r>
            <a:r>
              <a:rPr lang="en-US" sz="2800" b="1" i="1" dirty="0">
                <a:solidFill>
                  <a:srgbClr val="000000"/>
                </a:solidFill>
                <a:ea typeface="Times New Roman" panose="02020603050405020304" pitchFamily="18" charset="0"/>
              </a:rPr>
              <a:t>Standards for Land Divisions and Property Line Adjustments</a:t>
            </a:r>
          </a:p>
          <a:p>
            <a:r>
              <a:rPr lang="en-US" sz="2800" b="1" i="1" dirty="0">
                <a:solidFill>
                  <a:srgbClr val="000000"/>
                </a:solidFill>
                <a:ea typeface="Times New Roman" panose="02020603050405020304" pitchFamily="18" charset="0"/>
              </a:rPr>
              <a:t> </a:t>
            </a:r>
          </a:p>
          <a:p>
            <a:endParaRPr lang="en-US" sz="2800" b="1" i="1" dirty="0" smtClean="0">
              <a:solidFill>
                <a:srgbClr val="000000"/>
              </a:solidFill>
              <a:ea typeface="Times New Roman" panose="02020603050405020304" pitchFamily="18" charset="0"/>
            </a:endParaRPr>
          </a:p>
          <a:p>
            <a:pPr marL="457200" indent="-457200">
              <a:buFont typeface="Arial" panose="020B0604020202020204" pitchFamily="34" charset="0"/>
              <a:buChar char="•"/>
            </a:pPr>
            <a:r>
              <a:rPr lang="en-US" sz="2800" i="1" dirty="0" smtClean="0">
                <a:solidFill>
                  <a:srgbClr val="000000"/>
                </a:solidFill>
                <a:effectLst>
                  <a:outerShdw blurRad="38100" dist="38100" dir="2700000" algn="tl">
                    <a:srgbClr val="000000">
                      <a:alpha val="43137"/>
                    </a:srgbClr>
                  </a:outerShdw>
                </a:effectLst>
              </a:rPr>
              <a:t>Proposed language identifies those areas that apply </a:t>
            </a:r>
          </a:p>
          <a:p>
            <a:pPr marL="457200" indent="-457200">
              <a:buFont typeface="Arial" panose="020B0604020202020204" pitchFamily="34" charset="0"/>
              <a:buChar char="•"/>
            </a:pPr>
            <a:r>
              <a:rPr lang="en-US" sz="2800" i="1" dirty="0" smtClean="0">
                <a:solidFill>
                  <a:srgbClr val="000000"/>
                </a:solidFill>
                <a:effectLst>
                  <a:outerShdw blurRad="38100" dist="38100" dir="2700000" algn="tl">
                    <a:srgbClr val="000000">
                      <a:alpha val="43137"/>
                    </a:srgbClr>
                  </a:outerShdw>
                </a:effectLst>
              </a:rPr>
              <a:t>Identifies those items that cannot be applied to middle housing land divisions.</a:t>
            </a:r>
          </a:p>
          <a:p>
            <a:pPr marL="457200" indent="-457200">
              <a:buFont typeface="Arial" panose="020B0604020202020204" pitchFamily="34" charset="0"/>
              <a:buChar char="•"/>
            </a:pPr>
            <a:r>
              <a:rPr lang="en-US" sz="2800" i="1" dirty="0" smtClean="0">
                <a:solidFill>
                  <a:srgbClr val="000000"/>
                </a:solidFill>
                <a:effectLst>
                  <a:outerShdw blurRad="38100" dist="38100" dir="2700000" algn="tl">
                    <a:srgbClr val="000000">
                      <a:alpha val="43137"/>
                    </a:srgbClr>
                  </a:outerShdw>
                </a:effectLst>
              </a:rPr>
              <a:t>The easements are identified as a section for all land divisions and so the easements required for middle housing land divisions included in 17.64, but is duplicative of language in 17.30</a:t>
            </a:r>
            <a:endParaRPr lang="en-US" sz="2800" i="1" dirty="0">
              <a:solidFill>
                <a:srgbClr val="000000"/>
              </a:solidFill>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6"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970322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21</a:t>
            </a:fld>
            <a:endParaRPr lang="en-US" dirty="0"/>
          </a:p>
        </p:txBody>
      </p:sp>
      <p:sp>
        <p:nvSpPr>
          <p:cNvPr id="3" name="TextBox 2"/>
          <p:cNvSpPr txBox="1"/>
          <p:nvPr/>
        </p:nvSpPr>
        <p:spPr>
          <a:xfrm>
            <a:off x="431981" y="306532"/>
            <a:ext cx="9477624" cy="2893100"/>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Proposed language in 17.92 and 17.94</a:t>
            </a:r>
          </a:p>
          <a:p>
            <a:endParaRPr lang="en-US" sz="2800" i="1" dirty="0" smtClean="0">
              <a:solidFill>
                <a:srgbClr val="000000"/>
              </a:solidFill>
              <a:effectLst>
                <a:outerShdw blurRad="38100" dist="38100" dir="2700000" algn="tl">
                  <a:srgbClr val="000000">
                    <a:alpha val="43137"/>
                  </a:srgbClr>
                </a:outerShdw>
              </a:effectLst>
            </a:endParaRPr>
          </a:p>
          <a:p>
            <a:r>
              <a:rPr lang="en-US" sz="2800" i="1" dirty="0" smtClean="0">
                <a:solidFill>
                  <a:srgbClr val="000000"/>
                </a:solidFill>
              </a:rPr>
              <a:t>17.92 amended to address items specifically related to middle housing land divisions and to provide consistency with other items such as the appeal process for administrative decisions</a:t>
            </a:r>
          </a:p>
          <a:p>
            <a:endParaRPr lang="en-US" sz="2800" i="1" dirty="0">
              <a:solidFill>
                <a:srgbClr val="000000"/>
              </a:solidFill>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4"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
        <p:nvSpPr>
          <p:cNvPr id="5" name="Rectangle 4"/>
          <p:cNvSpPr/>
          <p:nvPr/>
        </p:nvSpPr>
        <p:spPr>
          <a:xfrm>
            <a:off x="643882" y="2986426"/>
            <a:ext cx="8575288" cy="2554545"/>
          </a:xfrm>
          <a:prstGeom prst="rect">
            <a:avLst/>
          </a:prstGeom>
        </p:spPr>
        <p:txBody>
          <a:bodyPr wrap="square">
            <a:spAutoFit/>
          </a:bodyPr>
          <a:lstStyle/>
          <a:p>
            <a:pPr fontAlgn="base">
              <a:lnSpc>
                <a:spcPts val="1800"/>
              </a:lnSpc>
              <a:spcAft>
                <a:spcPts val="1200"/>
              </a:spcAft>
            </a:pPr>
            <a:r>
              <a:rPr lang="en-US" sz="2000" strike="sngStrike" dirty="0">
                <a:solidFill>
                  <a:srgbClr val="C00000"/>
                </a:solidFill>
                <a:latin typeface="Arial" panose="020B0604020202020204" pitchFamily="34" charset="0"/>
                <a:ea typeface="Times New Roman" panose="02020603050405020304" pitchFamily="18" charset="0"/>
                <a:cs typeface="Arial" panose="020B0604020202020204" pitchFamily="34" charset="0"/>
              </a:rPr>
              <a:t>(6) The decision of the City Administrator or designee shall become final unless appealed in writing within fifteen (15) days of the notice of decision.</a:t>
            </a:r>
            <a:endParaRPr lang="en-US" sz="2000" strike="sngStrike"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50520" marR="0" fontAlgn="base">
              <a:lnSpc>
                <a:spcPts val="1800"/>
              </a:lnSpc>
              <a:spcBef>
                <a:spcPts val="0"/>
              </a:spcBef>
              <a:spcAft>
                <a:spcPts val="1200"/>
              </a:spcAft>
            </a:pPr>
            <a:r>
              <a:rPr lang="en-US" sz="2000" strike="sngStrike" dirty="0">
                <a:solidFill>
                  <a:srgbClr val="C00000"/>
                </a:solidFill>
                <a:latin typeface="Arial" panose="020B0604020202020204" pitchFamily="34" charset="0"/>
                <a:ea typeface="Times New Roman" panose="02020603050405020304" pitchFamily="18" charset="0"/>
                <a:cs typeface="Arial" panose="020B0604020202020204" pitchFamily="34" charset="0"/>
              </a:rPr>
              <a:t>(a) If appealed, the application shall be reviewed by the Planning Commission at a public hearing.</a:t>
            </a:r>
            <a:endParaRPr lang="en-US" sz="2000" strike="sngStrike"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marL="350520" marR="0" fontAlgn="base">
              <a:lnSpc>
                <a:spcPts val="1800"/>
              </a:lnSpc>
              <a:spcBef>
                <a:spcPts val="0"/>
              </a:spcBef>
              <a:spcAft>
                <a:spcPts val="1200"/>
              </a:spcAft>
            </a:pPr>
            <a:r>
              <a:rPr lang="en-US" sz="2000" strike="sngStrike" dirty="0">
                <a:solidFill>
                  <a:srgbClr val="C00000"/>
                </a:solidFill>
                <a:latin typeface="Arial" panose="020B0604020202020204" pitchFamily="34" charset="0"/>
                <a:ea typeface="Times New Roman" panose="02020603050405020304" pitchFamily="18" charset="0"/>
                <a:cs typeface="Arial" panose="020B0604020202020204" pitchFamily="34" charset="0"/>
              </a:rPr>
              <a:t>(b) The decision of the Planning Commission shall be final unless appealed to the City Council.</a:t>
            </a:r>
            <a:r>
              <a:rPr lang="en-US" sz="2000" strike="sngStrike" dirty="0">
                <a:solidFill>
                  <a:srgbClr val="C00000"/>
                </a:solidFill>
                <a:latin typeface="Arial" panose="020B0604020202020204" pitchFamily="34" charset="0"/>
                <a:ea typeface="Calibri" panose="020F0502020204030204" pitchFamily="34" charset="0"/>
                <a:cs typeface="Arial" panose="020B0604020202020204" pitchFamily="34" charset="0"/>
              </a:rPr>
              <a:t> </a:t>
            </a:r>
          </a:p>
          <a:p>
            <a:pPr>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Proposed to be moved from 17.94 to 17.92 since similar </a:t>
            </a:r>
            <a:r>
              <a:rPr lang="en-US" sz="2000" dirty="0">
                <a:latin typeface="Arial" panose="020B0604020202020204" pitchFamily="34" charset="0"/>
                <a:ea typeface="Calibri" panose="020F0502020204030204" pitchFamily="34" charset="0"/>
                <a:cs typeface="Arial" panose="020B0604020202020204" pitchFamily="34" charset="0"/>
              </a:rPr>
              <a:t>details for appeals to Planning Commission Decisions are found in Section 17.92</a:t>
            </a:r>
          </a:p>
        </p:txBody>
      </p:sp>
    </p:spTree>
    <p:extLst>
      <p:ext uri="{BB962C8B-B14F-4D97-AF65-F5344CB8AC3E}">
        <p14:creationId xmlns:p14="http://schemas.microsoft.com/office/powerpoint/2010/main" val="228608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22</a:t>
            </a:fld>
            <a:endParaRPr lang="en-US" dirty="0"/>
          </a:p>
        </p:txBody>
      </p:sp>
      <p:sp>
        <p:nvSpPr>
          <p:cNvPr id="3" name="TextBox 2"/>
          <p:cNvSpPr txBox="1"/>
          <p:nvPr/>
        </p:nvSpPr>
        <p:spPr>
          <a:xfrm>
            <a:off x="413508" y="306532"/>
            <a:ext cx="9477624" cy="1169551"/>
          </a:xfrm>
          <a:prstGeom prst="rect">
            <a:avLst/>
          </a:prstGeom>
          <a:noFill/>
        </p:spPr>
        <p:txBody>
          <a:bodyPr wrap="square" rtlCol="0">
            <a:spAutoFit/>
          </a:bodyPr>
          <a:lstStyle/>
          <a:p>
            <a:r>
              <a:rPr lang="en-US" sz="2800" b="1" i="1" dirty="0">
                <a:solidFill>
                  <a:srgbClr val="000000"/>
                </a:solidFill>
                <a:ea typeface="Times New Roman" panose="02020603050405020304" pitchFamily="18" charset="0"/>
              </a:rPr>
              <a:t>S</a:t>
            </a:r>
            <a:r>
              <a:rPr lang="en-US" sz="2800" b="1" i="1" dirty="0" smtClean="0">
                <a:solidFill>
                  <a:srgbClr val="000000"/>
                </a:solidFill>
                <a:ea typeface="Times New Roman" panose="02020603050405020304" pitchFamily="18" charset="0"/>
              </a:rPr>
              <a:t>B </a:t>
            </a:r>
            <a:r>
              <a:rPr lang="en-US" sz="2800" b="1" i="1" dirty="0">
                <a:solidFill>
                  <a:srgbClr val="000000"/>
                </a:solidFill>
                <a:ea typeface="Times New Roman" panose="02020603050405020304" pitchFamily="18" charset="0"/>
              </a:rPr>
              <a:t>4064 [</a:t>
            </a:r>
            <a:r>
              <a:rPr lang="en-US" sz="2800" b="1" i="1" dirty="0" smtClean="0">
                <a:solidFill>
                  <a:srgbClr val="000000"/>
                </a:solidFill>
                <a:ea typeface="Times New Roman" panose="02020603050405020304" pitchFamily="18" charset="0"/>
              </a:rPr>
              <a:t>2021] </a:t>
            </a:r>
            <a:r>
              <a:rPr lang="en-US" sz="2800" dirty="0" smtClean="0">
                <a:effectLst>
                  <a:outerShdw blurRad="38100" dist="38100" dir="2700000" algn="tl">
                    <a:srgbClr val="000000">
                      <a:alpha val="43137"/>
                    </a:srgbClr>
                  </a:outerShdw>
                </a:effectLst>
              </a:rPr>
              <a:t>Expedited or Middle Housing Land Divisions- Appeals </a:t>
            </a: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6" name="Rectangle 5"/>
          <p:cNvSpPr/>
          <p:nvPr/>
        </p:nvSpPr>
        <p:spPr>
          <a:xfrm>
            <a:off x="413508" y="1207359"/>
            <a:ext cx="11150307" cy="501675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17.92.010 Appeal to Planning Commission.</a:t>
            </a:r>
          </a:p>
          <a:p>
            <a:r>
              <a:rPr lang="en-US" sz="2000" dirty="0">
                <a:latin typeface="Arial" panose="020B0604020202020204" pitchFamily="34" charset="0"/>
                <a:cs typeface="Arial" panose="020B0604020202020204" pitchFamily="34" charset="0"/>
              </a:rPr>
              <a:t>An appeal from a ruling or interpretation of the City Administrator or designee regarding a requirement of this title may be made only to the Planning Commission and must be accompanied by a filing fee.</a:t>
            </a:r>
          </a:p>
          <a:p>
            <a:r>
              <a:rPr lang="en-US" sz="2000" dirty="0">
                <a:solidFill>
                  <a:srgbClr val="C00000"/>
                </a:solidFill>
                <a:latin typeface="Arial" panose="020B0604020202020204" pitchFamily="34" charset="0"/>
                <a:cs typeface="Arial" panose="020B0604020202020204" pitchFamily="34" charset="0"/>
              </a:rPr>
              <a:t>(1) The decision of the City Administrator or designee shall become final unless appealed in writing within fifteen (15) days of the notice of decision except as provided for in paragraph 2 of this subsection.</a:t>
            </a:r>
          </a:p>
          <a:p>
            <a:pPr lvl="1"/>
            <a:r>
              <a:rPr lang="en-US" sz="2000" dirty="0">
                <a:solidFill>
                  <a:srgbClr val="C00000"/>
                </a:solidFill>
                <a:latin typeface="Arial" panose="020B0604020202020204" pitchFamily="34" charset="0"/>
                <a:cs typeface="Arial" panose="020B0604020202020204" pitchFamily="34" charset="0"/>
              </a:rPr>
              <a:t>(a) If appealed, the application shall be reviewed by the Planning Commission at a public hearing.</a:t>
            </a:r>
          </a:p>
          <a:p>
            <a:pPr lvl="1"/>
            <a:r>
              <a:rPr lang="en-US" sz="2000" dirty="0">
                <a:solidFill>
                  <a:srgbClr val="C00000"/>
                </a:solidFill>
                <a:latin typeface="Arial" panose="020B0604020202020204" pitchFamily="34" charset="0"/>
                <a:cs typeface="Arial" panose="020B0604020202020204" pitchFamily="34" charset="0"/>
              </a:rPr>
              <a:t>(b) The decision of the Planning Commission shall be final unless appealed to the City Council.</a:t>
            </a:r>
          </a:p>
          <a:p>
            <a:r>
              <a:rPr lang="en-US" sz="2000" dirty="0">
                <a:solidFill>
                  <a:srgbClr val="C00000"/>
                </a:solidFill>
                <a:latin typeface="Arial" panose="020B0604020202020204" pitchFamily="34" charset="0"/>
                <a:cs typeface="Arial" panose="020B0604020202020204" pitchFamily="34" charset="0"/>
              </a:rPr>
              <a:t>(2) For middle housing land divisions, the appeal shall be submitted within fourteen 14 days of the City Administrator’s or designee’s written decision with a $300 filing fee. The appeal should state in detail the nature of the decision, determination or requirements and the grounds upon which the applicant deems herself/himself aggrieved.  If an appeal is not filed within the fourteen (14) day period, the decision of the City Administrator or designee shall be final.</a:t>
            </a: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2978734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23</a:t>
            </a:fld>
            <a:endParaRPr lang="en-US" dirty="0"/>
          </a:p>
        </p:txBody>
      </p:sp>
      <p:sp>
        <p:nvSpPr>
          <p:cNvPr id="3" name="TextBox 2"/>
          <p:cNvSpPr txBox="1"/>
          <p:nvPr/>
        </p:nvSpPr>
        <p:spPr>
          <a:xfrm>
            <a:off x="431981" y="306532"/>
            <a:ext cx="9477624" cy="3754874"/>
          </a:xfrm>
          <a:prstGeom prst="rect">
            <a:avLst/>
          </a:prstGeom>
          <a:noFill/>
        </p:spPr>
        <p:txBody>
          <a:bodyPr wrap="square" rtlCol="0">
            <a:spAutoFit/>
          </a:bodyPr>
          <a:lstStyle/>
          <a:p>
            <a:r>
              <a:rPr lang="en-US" sz="2800" b="1" i="1" dirty="0" smtClean="0">
                <a:solidFill>
                  <a:srgbClr val="000000"/>
                </a:solidFill>
                <a:ea typeface="Times New Roman" panose="02020603050405020304" pitchFamily="18" charset="0"/>
              </a:rPr>
              <a:t>Proposed language in 17.94</a:t>
            </a:r>
          </a:p>
          <a:p>
            <a:endParaRPr lang="en-US" sz="2800" i="1" dirty="0">
              <a:solidFill>
                <a:srgbClr val="000000"/>
              </a:solidFill>
              <a:effectLst>
                <a:outerShdw blurRad="38100" dist="38100" dir="2700000" algn="tl">
                  <a:srgbClr val="000000">
                    <a:alpha val="43137"/>
                  </a:srgbClr>
                </a:outerShdw>
              </a:effectLst>
            </a:endParaRPr>
          </a:p>
          <a:p>
            <a:r>
              <a:rPr lang="en-US" sz="2800" i="1" dirty="0" smtClean="0">
                <a:solidFill>
                  <a:srgbClr val="000000"/>
                </a:solidFill>
              </a:rPr>
              <a:t>17.94.050(1) amended to include the middle housing land divisions and consistently reference administrator decisions</a:t>
            </a:r>
          </a:p>
          <a:p>
            <a:endParaRPr lang="en-US" sz="2800" i="1" dirty="0" smtClean="0">
              <a:solidFill>
                <a:srgbClr val="000000"/>
              </a:solidFill>
            </a:endParaRPr>
          </a:p>
          <a:p>
            <a:r>
              <a:rPr lang="en-US" sz="2800" i="1" dirty="0" smtClean="0">
                <a:solidFill>
                  <a:srgbClr val="000000"/>
                </a:solidFill>
              </a:rPr>
              <a:t>17.94.050 (5) outlines the process for middle housing land divisions – could include this amount of detail or be limited to a reference of the ORS</a:t>
            </a:r>
            <a:endParaRPr lang="en-US" sz="2800" dirty="0" smtClean="0"/>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4"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45878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24</a:t>
            </a:fld>
            <a:endParaRPr lang="en-US" dirty="0"/>
          </a:p>
        </p:txBody>
      </p:sp>
      <p:sp>
        <p:nvSpPr>
          <p:cNvPr id="3" name="TextBox 2"/>
          <p:cNvSpPr txBox="1"/>
          <p:nvPr/>
        </p:nvSpPr>
        <p:spPr>
          <a:xfrm>
            <a:off x="413508" y="306532"/>
            <a:ext cx="9477624" cy="1169551"/>
          </a:xfrm>
          <a:prstGeom prst="rect">
            <a:avLst/>
          </a:prstGeom>
          <a:noFill/>
        </p:spPr>
        <p:txBody>
          <a:bodyPr wrap="square" rtlCol="0">
            <a:spAutoFit/>
          </a:bodyPr>
          <a:lstStyle/>
          <a:p>
            <a:r>
              <a:rPr lang="en-US" sz="2800" b="1" i="1" dirty="0">
                <a:solidFill>
                  <a:srgbClr val="000000"/>
                </a:solidFill>
                <a:ea typeface="Times New Roman" panose="02020603050405020304" pitchFamily="18" charset="0"/>
              </a:rPr>
              <a:t>S</a:t>
            </a:r>
            <a:r>
              <a:rPr lang="en-US" sz="2800" b="1" i="1" dirty="0" smtClean="0">
                <a:solidFill>
                  <a:srgbClr val="000000"/>
                </a:solidFill>
                <a:ea typeface="Times New Roman" panose="02020603050405020304" pitchFamily="18" charset="0"/>
              </a:rPr>
              <a:t>B </a:t>
            </a:r>
            <a:r>
              <a:rPr lang="en-US" sz="2800" b="1" i="1" dirty="0">
                <a:solidFill>
                  <a:srgbClr val="000000"/>
                </a:solidFill>
                <a:ea typeface="Times New Roman" panose="02020603050405020304" pitchFamily="18" charset="0"/>
              </a:rPr>
              <a:t>4064 [</a:t>
            </a:r>
            <a:r>
              <a:rPr lang="en-US" sz="2800" b="1" i="1" dirty="0" smtClean="0">
                <a:solidFill>
                  <a:srgbClr val="000000"/>
                </a:solidFill>
                <a:ea typeface="Times New Roman" panose="02020603050405020304" pitchFamily="18" charset="0"/>
              </a:rPr>
              <a:t>2021] </a:t>
            </a:r>
            <a:r>
              <a:rPr lang="en-US" sz="2800" b="1" dirty="0" smtClean="0">
                <a:effectLst>
                  <a:outerShdw blurRad="38100" dist="38100" dir="2700000" algn="tl">
                    <a:srgbClr val="000000">
                      <a:alpha val="43137"/>
                    </a:srgbClr>
                  </a:outerShdw>
                </a:effectLst>
              </a:rPr>
              <a:t>Expedited or Middle Housing Land Divisions- Hearings</a:t>
            </a: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6" name="Rectangle 5"/>
          <p:cNvSpPr/>
          <p:nvPr/>
        </p:nvSpPr>
        <p:spPr>
          <a:xfrm>
            <a:off x="413508" y="1593061"/>
            <a:ext cx="7057810" cy="4801314"/>
          </a:xfrm>
          <a:prstGeom prst="rect">
            <a:avLst/>
          </a:prstGeom>
        </p:spPr>
        <p:txBody>
          <a:bodyPr wrap="square">
            <a:spAutoFit/>
          </a:bodyPr>
          <a:lstStyle/>
          <a:p>
            <a:pPr fontAlgn="base"/>
            <a:r>
              <a:rPr lang="en-US" b="1" u="sng" dirty="0"/>
              <a:t>17.94.050</a:t>
            </a:r>
            <a:r>
              <a:rPr lang="en-US" b="1" dirty="0"/>
              <a:t> City Administrator decisions.</a:t>
            </a:r>
            <a:endParaRPr lang="en-US" dirty="0"/>
          </a:p>
          <a:p>
            <a:pPr fontAlgn="base"/>
            <a:r>
              <a:rPr lang="en-US" dirty="0"/>
              <a:t>(1) The following types of applications shall be reviewed by the City Administrator or designee and a decision rendered:</a:t>
            </a:r>
          </a:p>
          <a:p>
            <a:pPr fontAlgn="base"/>
            <a:r>
              <a:rPr lang="en-US" dirty="0"/>
              <a:t>(a) Lot line adjustments;</a:t>
            </a:r>
          </a:p>
          <a:p>
            <a:pPr fontAlgn="base"/>
            <a:r>
              <a:rPr lang="en-US" dirty="0"/>
              <a:t>(b) Type I partitions;</a:t>
            </a:r>
          </a:p>
          <a:p>
            <a:pPr fontAlgn="base"/>
            <a:r>
              <a:rPr lang="en-US" dirty="0">
                <a:solidFill>
                  <a:srgbClr val="C00000"/>
                </a:solidFill>
              </a:rPr>
              <a:t>(c) Middle housing land </a:t>
            </a:r>
            <a:r>
              <a:rPr lang="en-US" dirty="0" smtClean="0">
                <a:solidFill>
                  <a:srgbClr val="C00000"/>
                </a:solidFill>
              </a:rPr>
              <a:t>divisions, whether submitted </a:t>
            </a:r>
            <a:r>
              <a:rPr lang="en-US" dirty="0">
                <a:solidFill>
                  <a:srgbClr val="C00000"/>
                </a:solidFill>
              </a:rPr>
              <a:t>pursuant to GMC Subsections 17.32 </a:t>
            </a:r>
            <a:r>
              <a:rPr lang="en-US" dirty="0" smtClean="0">
                <a:solidFill>
                  <a:srgbClr val="C00000"/>
                </a:solidFill>
              </a:rPr>
              <a:t>or 17.34 using the process specified in </a:t>
            </a:r>
            <a:r>
              <a:rPr lang="en-US" dirty="0">
                <a:solidFill>
                  <a:srgbClr val="C00000"/>
                </a:solidFill>
              </a:rPr>
              <a:t>17.94.050(5);</a:t>
            </a:r>
          </a:p>
          <a:p>
            <a:pPr fontAlgn="base"/>
            <a:r>
              <a:rPr lang="en-US" dirty="0"/>
              <a:t>(d) Home occupations;</a:t>
            </a:r>
          </a:p>
          <a:p>
            <a:pPr fontAlgn="base"/>
            <a:r>
              <a:rPr lang="en-US" dirty="0"/>
              <a:t>(e) Water quality resource area determinations pursuant to GMC Subsection </a:t>
            </a:r>
            <a:r>
              <a:rPr lang="en-US" u="sng" dirty="0">
                <a:hlinkClick r:id="rId3"/>
              </a:rPr>
              <a:t>17.27.020</a:t>
            </a:r>
            <a:r>
              <a:rPr lang="en-US" dirty="0"/>
              <a:t>(6);</a:t>
            </a:r>
          </a:p>
          <a:p>
            <a:pPr fontAlgn="base"/>
            <a:r>
              <a:rPr lang="en-US" dirty="0"/>
              <a:t>(f) WQ District permits pursuant to GMC Subsection </a:t>
            </a:r>
            <a:r>
              <a:rPr lang="en-US" u="sng" dirty="0">
                <a:hlinkClick r:id="rId4"/>
              </a:rPr>
              <a:t>17.27.030</a:t>
            </a:r>
            <a:r>
              <a:rPr lang="en-US" dirty="0"/>
              <a:t> (2).</a:t>
            </a:r>
          </a:p>
          <a:p>
            <a:pPr fontAlgn="base"/>
            <a:r>
              <a:rPr lang="en-US" dirty="0"/>
              <a:t>(</a:t>
            </a:r>
            <a:r>
              <a:rPr lang="en-US" dirty="0">
                <a:solidFill>
                  <a:srgbClr val="C00000"/>
                </a:solidFill>
              </a:rPr>
              <a:t>g) Habitat Conservation Area permits pursuant to GMC Subsection 17.25.</a:t>
            </a:r>
            <a:r>
              <a:rPr lang="en-US" u="sng" dirty="0">
                <a:solidFill>
                  <a:srgbClr val="C00000"/>
                </a:solidFill>
              </a:rPr>
              <a:t>060</a:t>
            </a:r>
            <a:r>
              <a:rPr lang="en-US" dirty="0">
                <a:solidFill>
                  <a:srgbClr val="C00000"/>
                </a:solidFill>
              </a:rPr>
              <a:t> (C)(3)</a:t>
            </a:r>
          </a:p>
          <a:p>
            <a:pPr fontAlgn="base"/>
            <a:r>
              <a:rPr lang="en-US" dirty="0">
                <a:solidFill>
                  <a:srgbClr val="C00000"/>
                </a:solidFill>
              </a:rPr>
              <a:t>(h) Flood Management Area pursuant to GMC Subsection 17.29.070</a:t>
            </a:r>
          </a:p>
          <a:p>
            <a:pPr fontAlgn="base"/>
            <a:r>
              <a:rPr lang="en-US" dirty="0"/>
              <a:t>(</a:t>
            </a:r>
            <a:r>
              <a:rPr lang="en-US" strike="sngStrike" dirty="0" err="1" smtClean="0">
                <a:solidFill>
                  <a:srgbClr val="C00000"/>
                </a:solidFill>
              </a:rPr>
              <a:t>g</a:t>
            </a:r>
            <a:r>
              <a:rPr lang="en-US" dirty="0" err="1" smtClean="0">
                <a:solidFill>
                  <a:srgbClr val="C00000"/>
                </a:solidFill>
              </a:rPr>
              <a:t>i</a:t>
            </a:r>
            <a:r>
              <a:rPr lang="en-US" dirty="0" smtClean="0"/>
              <a:t>)</a:t>
            </a:r>
            <a:r>
              <a:rPr lang="en-US" dirty="0"/>
              <a:t> Billboard permits;</a:t>
            </a:r>
          </a:p>
          <a:p>
            <a:pPr fontAlgn="base"/>
            <a:r>
              <a:rPr lang="en-US" dirty="0" smtClean="0"/>
              <a:t>(</a:t>
            </a:r>
            <a:r>
              <a:rPr lang="en-US" strike="sngStrike" dirty="0" smtClean="0">
                <a:solidFill>
                  <a:srgbClr val="C00000"/>
                </a:solidFill>
              </a:rPr>
              <a:t>h</a:t>
            </a:r>
            <a:r>
              <a:rPr lang="en-US" dirty="0" smtClean="0">
                <a:solidFill>
                  <a:srgbClr val="C00000"/>
                </a:solidFill>
              </a:rPr>
              <a:t> j</a:t>
            </a:r>
            <a:r>
              <a:rPr lang="en-US" dirty="0" smtClean="0"/>
              <a:t>)</a:t>
            </a:r>
            <a:r>
              <a:rPr lang="en-US" dirty="0"/>
              <a:t> Adjustments, pursuant to GMC Chapter </a:t>
            </a:r>
            <a:r>
              <a:rPr lang="en-US" u="sng" dirty="0">
                <a:hlinkClick r:id="rId5"/>
              </a:rPr>
              <a:t>17.73</a:t>
            </a:r>
            <a:r>
              <a:rPr lang="en-US" dirty="0"/>
              <a:t>.</a:t>
            </a:r>
          </a:p>
          <a:p>
            <a:r>
              <a:rPr lang="en-US" dirty="0"/>
              <a:t> </a:t>
            </a:r>
            <a:endParaRPr lang="en-US" sz="2000" dirty="0">
              <a:solidFill>
                <a:srgbClr val="FF0000"/>
              </a:solidFill>
              <a:latin typeface="Arial" panose="020B0604020202020204" pitchFamily="34" charset="0"/>
              <a:cs typeface="Arial" panose="020B0604020202020204" pitchFamily="34" charset="0"/>
            </a:endParaRP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35202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smtClean="0"/>
              <a:t>Slide </a:t>
            </a:r>
            <a:fld id="{E8C69461-7BB2-443B-9C44-A3A45FDE51C7}" type="slidenum">
              <a:rPr lang="en-US" smtClean="0"/>
              <a:pPr/>
              <a:t>25</a:t>
            </a:fld>
            <a:endParaRPr lang="en-US" dirty="0"/>
          </a:p>
        </p:txBody>
      </p:sp>
      <p:sp>
        <p:nvSpPr>
          <p:cNvPr id="3" name="Rectangle 2"/>
          <p:cNvSpPr/>
          <p:nvPr/>
        </p:nvSpPr>
        <p:spPr>
          <a:xfrm>
            <a:off x="747131" y="931026"/>
            <a:ext cx="10103005" cy="5055230"/>
          </a:xfrm>
          <a:prstGeom prst="rect">
            <a:avLst/>
          </a:prstGeom>
        </p:spPr>
        <p:txBody>
          <a:bodyPr wrap="square">
            <a:spAutoFit/>
          </a:bodyPr>
          <a:lstStyle/>
          <a:p>
            <a:r>
              <a:rPr lang="en-US" sz="2000" dirty="0" smtClean="0">
                <a:solidFill>
                  <a:srgbClr val="333333"/>
                </a:solidFill>
                <a:latin typeface="Arial" panose="020B0604020202020204" pitchFamily="34" charset="0"/>
                <a:ea typeface="Times New Roman" panose="02020603050405020304" pitchFamily="18" charset="0"/>
                <a:cs typeface="Times New Roman" panose="02020603050405020304" pitchFamily="18" charset="0"/>
              </a:rPr>
              <a:t>(</a:t>
            </a:r>
            <a:r>
              <a:rPr lang="en-US" sz="2000" dirty="0">
                <a:solidFill>
                  <a:srgbClr val="C00000"/>
                </a:solidFill>
                <a:latin typeface="Arial" panose="020B0604020202020204" pitchFamily="34" charset="0"/>
                <a:ea typeface="Times New Roman" panose="02020603050405020304" pitchFamily="18" charset="0"/>
                <a:cs typeface="Times New Roman" panose="02020603050405020304" pitchFamily="18" charset="0"/>
              </a:rPr>
              <a:t>5) </a:t>
            </a:r>
            <a:r>
              <a:rPr lang="x-none" sz="2000" dirty="0">
                <a:latin typeface="Arial" panose="020B0604020202020204" pitchFamily="34" charset="0"/>
                <a:ea typeface="Times New Roman" panose="02020603050405020304" pitchFamily="18" charset="0"/>
                <a:cs typeface="Times New Roman" panose="02020603050405020304" pitchFamily="18" charset="0"/>
              </a:rPr>
              <a:t>Unless the applicant requests to use the procedure set forth in a comprehensive plan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spcBef>
                <a:spcPts val="265"/>
              </a:spcBef>
            </a:pPr>
            <a:r>
              <a:rPr lang="x-none" sz="2000" dirty="0">
                <a:latin typeface="Arial" panose="020B0604020202020204" pitchFamily="34" charset="0"/>
                <a:ea typeface="Times New Roman" panose="02020603050405020304" pitchFamily="18" charset="0"/>
                <a:cs typeface="Times New Roman" panose="02020603050405020304" pitchFamily="18" charset="0"/>
              </a:rPr>
              <a:t>and land use regulations, the following procedure </a:t>
            </a:r>
            <a:r>
              <a:rPr lang="en-US" sz="2000" dirty="0">
                <a:latin typeface="Arial" panose="020B0604020202020204" pitchFamily="34" charset="0"/>
                <a:ea typeface="Times New Roman" panose="02020603050405020304" pitchFamily="18" charset="0"/>
                <a:cs typeface="Times New Roman" panose="02020603050405020304" pitchFamily="18" charset="0"/>
              </a:rPr>
              <a:t>will be used </a:t>
            </a:r>
            <a:r>
              <a:rPr lang="x-none" sz="2000" dirty="0">
                <a:latin typeface="Arial" panose="020B0604020202020204" pitchFamily="34" charset="0"/>
                <a:ea typeface="Times New Roman" panose="02020603050405020304" pitchFamily="18" charset="0"/>
                <a:cs typeface="Times New Roman" panose="02020603050405020304" pitchFamily="18" charset="0"/>
              </a:rPr>
              <a:t>for an expedited land </a:t>
            </a:r>
            <a:r>
              <a:rPr lang="en-US" sz="2000" dirty="0">
                <a:latin typeface="Arial" panose="020B0604020202020204" pitchFamily="34" charset="0"/>
                <a:ea typeface="Times New Roman" panose="02020603050405020304" pitchFamily="18" charset="0"/>
                <a:cs typeface="Times New Roman" panose="02020603050405020304" pitchFamily="18" charset="0"/>
              </a:rPr>
              <a:t>division, as described in ORS 197.360, or a middle housing land division: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50520" marR="0" fontAlgn="base">
              <a:spcBef>
                <a:spcPts val="0"/>
              </a:spcBef>
              <a:spcAft>
                <a:spcPts val="1200"/>
              </a:spcAft>
            </a:pPr>
            <a:r>
              <a:rPr lang="en-US" sz="2000" dirty="0">
                <a:latin typeface="Arial" panose="020B0604020202020204" pitchFamily="34" charset="0"/>
                <a:ea typeface="Times New Roman" panose="02020603050405020304" pitchFamily="18" charset="0"/>
                <a:cs typeface="Times New Roman" panose="02020603050405020304" pitchFamily="18" charset="0"/>
              </a:rPr>
              <a:t>(a) Review timeframe: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fontAlgn="base">
              <a:spcBef>
                <a:spcPts val="0"/>
              </a:spcBef>
              <a:spcAft>
                <a:spcPts val="1200"/>
              </a:spcAft>
              <a:tabLst>
                <a:tab pos="74295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(1) If the application for a middle housing land division is incomplete, the city shall notify the applicant of exactly what information is missing within 21 days of receipt of the application and allow the applicant to submit the missing information. For purposes of computation of time under this section, the application shall be deemed complete on the date the applicant submits the requested information or refuses in writing to submit it.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fontAlgn="base">
              <a:spcBef>
                <a:spcPts val="0"/>
              </a:spcBef>
              <a:spcAft>
                <a:spcPts val="1200"/>
              </a:spcAft>
              <a:tabLst>
                <a:tab pos="742950" algn="l"/>
              </a:tabLst>
            </a:pPr>
            <a:r>
              <a:rPr lang="en-US" sz="2000" dirty="0">
                <a:latin typeface="Arial" panose="020B0604020202020204" pitchFamily="34" charset="0"/>
                <a:ea typeface="Times New Roman" panose="02020603050405020304" pitchFamily="18" charset="0"/>
                <a:cs typeface="Times New Roman" panose="02020603050405020304" pitchFamily="18" charset="0"/>
              </a:rPr>
              <a:t>(2) If the application was complete when first submitted or the applicant submits the requested additional information within 180 days of the date the application was first submitted, approval or denial of the application shall be based upon the standards and criteria that were applicable at the time the application was first submitted.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80194" y="306532"/>
            <a:ext cx="10072653" cy="523220"/>
          </a:xfrm>
          <a:prstGeom prst="rect">
            <a:avLst/>
          </a:prstGeom>
        </p:spPr>
        <p:txBody>
          <a:bodyPr wrap="square">
            <a:spAutoFit/>
          </a:bodyPr>
          <a:lstStyle/>
          <a:p>
            <a:pPr fontAlgn="base"/>
            <a:r>
              <a:rPr lang="en-US" sz="2800" b="1" u="sng" dirty="0">
                <a:solidFill>
                  <a:srgbClr val="C00000"/>
                </a:solidFill>
              </a:rPr>
              <a:t>17.94.050</a:t>
            </a:r>
            <a:r>
              <a:rPr lang="en-US" sz="2800" b="1" dirty="0">
                <a:solidFill>
                  <a:srgbClr val="C00000"/>
                </a:solidFill>
              </a:rPr>
              <a:t> City Administrator decisions</a:t>
            </a:r>
            <a:r>
              <a:rPr lang="en-US" b="1" dirty="0" smtClean="0">
                <a:solidFill>
                  <a:srgbClr val="C00000"/>
                </a:solidFill>
              </a:rPr>
              <a:t>. (All new text – see staff report)</a:t>
            </a:r>
            <a:endParaRPr lang="en-US" dirty="0">
              <a:solidFill>
                <a:srgbClr val="C00000"/>
              </a:solidFill>
            </a:endParaRP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243252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26</a:t>
            </a:fld>
            <a:endParaRPr lang="en-US" dirty="0"/>
          </a:p>
        </p:txBody>
      </p:sp>
      <p:sp>
        <p:nvSpPr>
          <p:cNvPr id="3" name="Rectangle 2"/>
          <p:cNvSpPr/>
          <p:nvPr/>
        </p:nvSpPr>
        <p:spPr>
          <a:xfrm>
            <a:off x="278781" y="1169086"/>
            <a:ext cx="8508380" cy="3170099"/>
          </a:xfrm>
          <a:prstGeom prst="rect">
            <a:avLst/>
          </a:prstGeom>
        </p:spPr>
        <p:txBody>
          <a:bodyPr wrap="square">
            <a:spAutoFit/>
          </a:bodyPr>
          <a:lstStyle/>
          <a:p>
            <a:r>
              <a:rPr lang="en-US" sz="2000" dirty="0">
                <a:latin typeface="Arial" panose="020B0604020202020204" pitchFamily="34" charset="0"/>
                <a:ea typeface="Times New Roman" panose="02020603050405020304" pitchFamily="18" charset="0"/>
                <a:cs typeface="Arial" panose="020B0604020202020204" pitchFamily="34" charset="0"/>
              </a:rPr>
              <a:t>(b) Notice: The city shall provide written notice of the receipt of the completed application for a middle housing land division to any state agency, local government or special district responsible for providing public facilities or services to the development and to owners of property within 100 </a:t>
            </a:r>
            <a:r>
              <a:rPr lang="en-US" sz="2000" dirty="0">
                <a:latin typeface="Arial" panose="020B0604020202020204" pitchFamily="34" charset="0"/>
                <a:cs typeface="Arial" panose="020B0604020202020204" pitchFamily="34" charset="0"/>
              </a:rPr>
              <a:t>feet of the entire contiguous site for which the application is made. The notification list shall be compiled from the most recent property tax assessment roll. Notice shall also be provided to any neighborhood or community planning organization recognized by the governing body and whose boundaries include the site.</a:t>
            </a:r>
          </a:p>
          <a:p>
            <a:endParaRPr lang="en-US" sz="2000" dirty="0"/>
          </a:p>
        </p:txBody>
      </p:sp>
      <p:sp>
        <p:nvSpPr>
          <p:cNvPr id="4" name="Rectangle 3"/>
          <p:cNvSpPr/>
          <p:nvPr/>
        </p:nvSpPr>
        <p:spPr>
          <a:xfrm>
            <a:off x="380195" y="671657"/>
            <a:ext cx="6095387" cy="523220"/>
          </a:xfrm>
          <a:prstGeom prst="rect">
            <a:avLst/>
          </a:prstGeom>
        </p:spPr>
        <p:txBody>
          <a:bodyPr wrap="none">
            <a:spAutoFit/>
          </a:bodyPr>
          <a:lstStyle/>
          <a:p>
            <a:pPr fontAlgn="base"/>
            <a:r>
              <a:rPr lang="en-US" sz="2800" b="1" u="sng" dirty="0">
                <a:solidFill>
                  <a:srgbClr val="C00000"/>
                </a:solidFill>
              </a:rPr>
              <a:t>17.94.050</a:t>
            </a:r>
            <a:r>
              <a:rPr lang="en-US" sz="2800" b="1" dirty="0">
                <a:solidFill>
                  <a:srgbClr val="C00000"/>
                </a:solidFill>
              </a:rPr>
              <a:t> City Administrator decisions. </a:t>
            </a:r>
            <a:endParaRPr lang="en-US" sz="2800" dirty="0">
              <a:solidFill>
                <a:srgbClr val="C00000"/>
              </a:solidFill>
            </a:endParaRPr>
          </a:p>
        </p:txBody>
      </p:sp>
      <p:sp>
        <p:nvSpPr>
          <p:cNvPr id="6"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
        <p:nvSpPr>
          <p:cNvPr id="7" name="Rectangle 6"/>
          <p:cNvSpPr/>
          <p:nvPr/>
        </p:nvSpPr>
        <p:spPr>
          <a:xfrm>
            <a:off x="6198954" y="799754"/>
            <a:ext cx="3150093" cy="369332"/>
          </a:xfrm>
          <a:prstGeom prst="rect">
            <a:avLst/>
          </a:prstGeom>
        </p:spPr>
        <p:txBody>
          <a:bodyPr wrap="none">
            <a:spAutoFit/>
          </a:bodyPr>
          <a:lstStyle/>
          <a:p>
            <a:pPr fontAlgn="base"/>
            <a:r>
              <a:rPr lang="en-US" b="1" dirty="0">
                <a:solidFill>
                  <a:srgbClr val="C00000"/>
                </a:solidFill>
              </a:rPr>
              <a:t>(All new text – see staff report)</a:t>
            </a:r>
            <a:endParaRPr lang="en-US" dirty="0">
              <a:solidFill>
                <a:srgbClr val="C00000"/>
              </a:solidFill>
            </a:endParaRPr>
          </a:p>
        </p:txBody>
      </p:sp>
      <p:sp>
        <p:nvSpPr>
          <p:cNvPr id="8" name="Rectangle 7"/>
          <p:cNvSpPr/>
          <p:nvPr/>
        </p:nvSpPr>
        <p:spPr>
          <a:xfrm>
            <a:off x="289707" y="4174894"/>
            <a:ext cx="9266663" cy="1323439"/>
          </a:xfrm>
          <a:prstGeom prst="rect">
            <a:avLst/>
          </a:prstGeom>
        </p:spPr>
        <p:txBody>
          <a:bodyPr wrap="square">
            <a:spAutoFit/>
          </a:bodyPr>
          <a:lstStyle/>
          <a:p>
            <a:pPr fontAlgn="base"/>
            <a:r>
              <a:rPr lang="en-US" sz="2000" dirty="0">
                <a:latin typeface="Arial" panose="020B0604020202020204" pitchFamily="34" charset="0"/>
                <a:cs typeface="Arial" panose="020B0604020202020204" pitchFamily="34" charset="0"/>
              </a:rPr>
              <a:t>(c) The notice required under subsection (b) of this section shall:</a:t>
            </a:r>
          </a:p>
          <a:p>
            <a:pPr fontAlgn="base"/>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7) Briefly summarize the local decision-making process for the [expedited] land division decision being made.</a:t>
            </a:r>
          </a:p>
          <a:p>
            <a:endParaRPr lang="en-US" sz="2000" dirty="0"/>
          </a:p>
        </p:txBody>
      </p:sp>
    </p:spTree>
    <p:extLst>
      <p:ext uri="{BB962C8B-B14F-4D97-AF65-F5344CB8AC3E}">
        <p14:creationId xmlns:p14="http://schemas.microsoft.com/office/powerpoint/2010/main" val="535438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27</a:t>
            </a:fld>
            <a:endParaRPr lang="en-US" dirty="0"/>
          </a:p>
        </p:txBody>
      </p:sp>
      <p:sp>
        <p:nvSpPr>
          <p:cNvPr id="4" name="Rectangle 3"/>
          <p:cNvSpPr/>
          <p:nvPr/>
        </p:nvSpPr>
        <p:spPr>
          <a:xfrm>
            <a:off x="380195" y="306532"/>
            <a:ext cx="6013634" cy="523220"/>
          </a:xfrm>
          <a:prstGeom prst="rect">
            <a:avLst/>
          </a:prstGeom>
        </p:spPr>
        <p:txBody>
          <a:bodyPr wrap="none">
            <a:spAutoFit/>
          </a:bodyPr>
          <a:lstStyle/>
          <a:p>
            <a:pPr fontAlgn="base"/>
            <a:r>
              <a:rPr lang="en-US" sz="2800" b="1" u="sng" dirty="0">
                <a:solidFill>
                  <a:srgbClr val="C00000"/>
                </a:solidFill>
              </a:rPr>
              <a:t>17.94.050</a:t>
            </a:r>
            <a:r>
              <a:rPr lang="en-US" sz="2800" b="1" dirty="0">
                <a:solidFill>
                  <a:srgbClr val="C00000"/>
                </a:solidFill>
              </a:rPr>
              <a:t> City Administrator decisions.</a:t>
            </a:r>
            <a:endParaRPr lang="en-US" sz="2800" dirty="0">
              <a:solidFill>
                <a:srgbClr val="C00000"/>
              </a:solidFill>
            </a:endParaRPr>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
        <p:nvSpPr>
          <p:cNvPr id="6" name="Rectangle 5"/>
          <p:cNvSpPr/>
          <p:nvPr/>
        </p:nvSpPr>
        <p:spPr>
          <a:xfrm>
            <a:off x="6294990" y="383476"/>
            <a:ext cx="3150093" cy="369332"/>
          </a:xfrm>
          <a:prstGeom prst="rect">
            <a:avLst/>
          </a:prstGeom>
        </p:spPr>
        <p:txBody>
          <a:bodyPr wrap="none">
            <a:spAutoFit/>
          </a:bodyPr>
          <a:lstStyle/>
          <a:p>
            <a:pPr fontAlgn="base"/>
            <a:r>
              <a:rPr lang="en-US" b="1" dirty="0">
                <a:solidFill>
                  <a:srgbClr val="C00000"/>
                </a:solidFill>
              </a:rPr>
              <a:t>(All new text – see staff report)</a:t>
            </a:r>
            <a:endParaRPr lang="en-US" dirty="0">
              <a:solidFill>
                <a:srgbClr val="C00000"/>
              </a:solidFill>
            </a:endParaRPr>
          </a:p>
        </p:txBody>
      </p:sp>
      <p:sp>
        <p:nvSpPr>
          <p:cNvPr id="7" name="Rectangle 6"/>
          <p:cNvSpPr/>
          <p:nvPr/>
        </p:nvSpPr>
        <p:spPr>
          <a:xfrm>
            <a:off x="108989" y="825580"/>
            <a:ext cx="10771447" cy="4093428"/>
          </a:xfrm>
          <a:prstGeom prst="rect">
            <a:avLst/>
          </a:prstGeom>
        </p:spPr>
        <p:txBody>
          <a:bodyPr wrap="square">
            <a:spAutoFit/>
          </a:bodyPr>
          <a:lstStyle/>
          <a:p>
            <a:pPr fontAlgn="base"/>
            <a:r>
              <a:rPr lang="en-US" sz="2000" dirty="0">
                <a:latin typeface="Arial" panose="020B0604020202020204" pitchFamily="34" charset="0"/>
                <a:cs typeface="Arial" panose="020B0604020202020204" pitchFamily="34" charset="0"/>
              </a:rPr>
              <a:t>(d) After notice under subsections (b) and (c) of this section, the City Administrator or designee shall:</a:t>
            </a:r>
          </a:p>
          <a:p>
            <a:pPr lvl="1" fontAlgn="base"/>
            <a:r>
              <a:rPr lang="en-US" sz="2000" dirty="0">
                <a:latin typeface="Arial" panose="020B0604020202020204" pitchFamily="34" charset="0"/>
                <a:cs typeface="Arial" panose="020B0604020202020204" pitchFamily="34" charset="0"/>
              </a:rPr>
              <a:t>(1) </a:t>
            </a:r>
            <a:r>
              <a:rPr lang="en-US" sz="2000" dirty="0">
                <a:solidFill>
                  <a:srgbClr val="C00000"/>
                </a:solidFill>
                <a:latin typeface="Arial" panose="020B0604020202020204" pitchFamily="34" charset="0"/>
                <a:cs typeface="Arial" panose="020B0604020202020204" pitchFamily="34" charset="0"/>
              </a:rPr>
              <a:t>Provide a 14-day period for submission of written comments prior to the decision.</a:t>
            </a:r>
          </a:p>
          <a:p>
            <a:pPr lvl="1" fontAlgn="base"/>
            <a:r>
              <a:rPr lang="en-US" sz="2000" dirty="0">
                <a:latin typeface="Arial" panose="020B0604020202020204" pitchFamily="34" charset="0"/>
                <a:cs typeface="Arial" panose="020B0604020202020204" pitchFamily="34" charset="0"/>
              </a:rPr>
              <a:t>(2) Make a decision to approve or deny the application within 63 days of receiving a completed application, based on whether it satisfies the substantive requirements of the city’s applicable land use regulations. An approval may include conditions to ensure that the application meets the applicable land use regulations. For applications subject to this section, the city:</a:t>
            </a:r>
          </a:p>
          <a:p>
            <a:pPr lvl="2" fontAlgn="base"/>
            <a:r>
              <a:rPr lang="en-US" sz="2000" dirty="0">
                <a:latin typeface="Arial" panose="020B0604020202020204" pitchFamily="34" charset="0"/>
                <a:cs typeface="Arial" panose="020B0604020202020204" pitchFamily="34" charset="0"/>
              </a:rPr>
              <a:t>(A) Shall not hold a hearing on the application; and</a:t>
            </a:r>
          </a:p>
          <a:p>
            <a:pPr lvl="2" fontAlgn="base"/>
            <a:r>
              <a:rPr lang="en-US" sz="2000" dirty="0">
                <a:latin typeface="Arial" panose="020B0604020202020204" pitchFamily="34" charset="0"/>
                <a:cs typeface="Arial" panose="020B0604020202020204" pitchFamily="34" charset="0"/>
              </a:rPr>
              <a:t>(B) Shall issue a written determination of compliance or noncompliance with applicable land use regulations that includes a summary statement explaining the determination. The summary statement may be in any form reasonably intended to communicate the local government’s basis for the determination.</a:t>
            </a:r>
          </a:p>
        </p:txBody>
      </p:sp>
      <p:sp>
        <p:nvSpPr>
          <p:cNvPr id="8" name="Rectangle 7"/>
          <p:cNvSpPr/>
          <p:nvPr/>
        </p:nvSpPr>
        <p:spPr>
          <a:xfrm>
            <a:off x="536172" y="4817408"/>
            <a:ext cx="10695246" cy="1938992"/>
          </a:xfrm>
          <a:prstGeom prst="rect">
            <a:avLst/>
          </a:prstGeom>
        </p:spPr>
        <p:txBody>
          <a:bodyPr wrap="square">
            <a:spAutoFit/>
          </a:bodyPr>
          <a:lstStyle/>
          <a:p>
            <a:pPr fontAlgn="base"/>
            <a:r>
              <a:rPr lang="en-US" sz="2000" dirty="0">
                <a:latin typeface="Arial" panose="020B0604020202020204" pitchFamily="34" charset="0"/>
                <a:cs typeface="Arial" panose="020B0604020202020204" pitchFamily="34" charset="0"/>
              </a:rPr>
              <a:t>(3) Provide notice of the decision to the applicant and to those who received notice under subsection (b) of this section within 63 days of the date of a completed application. The notice of decision shall include:</a:t>
            </a:r>
          </a:p>
          <a:p>
            <a:pPr lvl="1" fontAlgn="base"/>
            <a:r>
              <a:rPr lang="en-US" sz="2000" dirty="0">
                <a:latin typeface="Arial" panose="020B0604020202020204" pitchFamily="34" charset="0"/>
                <a:cs typeface="Arial" panose="020B0604020202020204" pitchFamily="34" charset="0"/>
              </a:rPr>
              <a:t>(A) The summary statement described in paragraph (2)(B) of this subsection; and </a:t>
            </a:r>
          </a:p>
          <a:p>
            <a:pPr lvl="1" fontAlgn="base"/>
            <a:r>
              <a:rPr lang="en-US" sz="2000" dirty="0">
                <a:latin typeface="Arial" panose="020B0604020202020204" pitchFamily="34" charset="0"/>
                <a:cs typeface="Arial" panose="020B0604020202020204" pitchFamily="34" charset="0"/>
              </a:rPr>
              <a:t>(B) An explanation of appeal rights </a:t>
            </a:r>
          </a:p>
          <a:p>
            <a:endParaRPr lang="en-US" sz="2000" dirty="0"/>
          </a:p>
        </p:txBody>
      </p:sp>
    </p:spTree>
    <p:extLst>
      <p:ext uri="{BB962C8B-B14F-4D97-AF65-F5344CB8AC3E}">
        <p14:creationId xmlns:p14="http://schemas.microsoft.com/office/powerpoint/2010/main" val="4243128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28</a:t>
            </a:fld>
            <a:endParaRPr lang="en-US" dirty="0"/>
          </a:p>
        </p:txBody>
      </p:sp>
      <p:sp>
        <p:nvSpPr>
          <p:cNvPr id="10" name="TextBox 9"/>
          <p:cNvSpPr txBox="1"/>
          <p:nvPr/>
        </p:nvSpPr>
        <p:spPr>
          <a:xfrm>
            <a:off x="719169" y="489094"/>
            <a:ext cx="10185500" cy="4401205"/>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STAFF RECOMMENDATION:</a:t>
            </a:r>
            <a:endParaRPr lang="en-US" sz="2800" b="1" dirty="0">
              <a:effectLst>
                <a:outerShdw blurRad="38100" dist="38100" dir="2700000" algn="tl">
                  <a:srgbClr val="000000">
                    <a:alpha val="43137"/>
                  </a:srgbClr>
                </a:outerShdw>
              </a:effectLst>
            </a:endParaRPr>
          </a:p>
          <a:p>
            <a:endParaRPr lang="en-US" sz="2800" b="1" dirty="0">
              <a:effectLst>
                <a:outerShdw blurRad="38100" dist="38100" dir="2700000" algn="tl">
                  <a:srgbClr val="000000">
                    <a:alpha val="43137"/>
                  </a:srgbClr>
                </a:outerShdw>
              </a:effectLst>
            </a:endParaRPr>
          </a:p>
          <a:p>
            <a:endParaRPr lang="en-US" sz="2800" b="1" dirty="0" smtClean="0"/>
          </a:p>
          <a:p>
            <a:r>
              <a:rPr lang="en-US" sz="2800" b="1" dirty="0" smtClean="0"/>
              <a:t>Gladstone Planning </a:t>
            </a:r>
            <a:r>
              <a:rPr lang="en-US" sz="2800" b="1" dirty="0"/>
              <a:t>Commission </a:t>
            </a:r>
            <a:r>
              <a:rPr lang="en-US" sz="2800" b="1" dirty="0" smtClean="0"/>
              <a:t>recommends City Council considers and adopts amendments related to Middle Housing Land Divisions and expiration of partition and subdivision approvals including: </a:t>
            </a:r>
          </a:p>
          <a:p>
            <a:r>
              <a:rPr lang="en-US" sz="2800" b="1" dirty="0" smtClean="0"/>
              <a:t>	Adding language related to the optional items in SB 458</a:t>
            </a:r>
          </a:p>
          <a:p>
            <a:r>
              <a:rPr lang="en-US" sz="2800" b="1" dirty="0"/>
              <a:t>	</a:t>
            </a:r>
            <a:r>
              <a:rPr lang="en-US" sz="2800" b="1" dirty="0" smtClean="0"/>
              <a:t>Adding language related to the expiration of partitions and recording of final plats.</a:t>
            </a:r>
            <a:endParaRPr lang="en-US" sz="2800" b="1" dirty="0"/>
          </a:p>
        </p:txBody>
      </p:sp>
      <p:sp>
        <p:nvSpPr>
          <p:cNvPr id="5"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3489097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3</a:t>
            </a:fld>
            <a:endParaRPr lang="en-US" dirty="0"/>
          </a:p>
        </p:txBody>
      </p:sp>
      <p:sp>
        <p:nvSpPr>
          <p:cNvPr id="10" name="TextBox 9"/>
          <p:cNvSpPr txBox="1"/>
          <p:nvPr/>
        </p:nvSpPr>
        <p:spPr>
          <a:xfrm>
            <a:off x="536171" y="671657"/>
            <a:ext cx="7952047" cy="1169551"/>
          </a:xfrm>
          <a:prstGeom prst="rect">
            <a:avLst/>
          </a:prstGeom>
          <a:noFill/>
        </p:spPr>
        <p:txBody>
          <a:bodyPr wrap="square" rtlCol="0">
            <a:spAutoFit/>
          </a:bodyPr>
          <a:lstStyle/>
          <a:p>
            <a:r>
              <a:rPr lang="en-US" sz="2800" b="1" i="1" dirty="0">
                <a:solidFill>
                  <a:srgbClr val="000000"/>
                </a:solidFill>
                <a:ea typeface="Times New Roman" panose="02020603050405020304" pitchFamily="18" charset="0"/>
              </a:rPr>
              <a:t>HB 4064 [2022] </a:t>
            </a:r>
            <a:r>
              <a:rPr lang="en-US" sz="2800" b="1" dirty="0" smtClean="0">
                <a:effectLst>
                  <a:outerShdw blurRad="38100" dist="38100" dir="2700000" algn="tl">
                    <a:srgbClr val="000000">
                      <a:alpha val="43137"/>
                    </a:srgbClr>
                  </a:outerShdw>
                </a:effectLst>
              </a:rPr>
              <a:t>Manufactured Dwellings </a:t>
            </a:r>
            <a:r>
              <a:rPr lang="en-US" sz="2800" b="1" dirty="0">
                <a:effectLst>
                  <a:outerShdw blurRad="38100" dist="38100" dir="2700000" algn="tl">
                    <a:srgbClr val="000000">
                      <a:alpha val="43137"/>
                    </a:srgbClr>
                  </a:outerShdw>
                </a:effectLst>
              </a:rPr>
              <a:t>- </a:t>
            </a:r>
            <a:endParaRPr lang="en-US" sz="2800" b="1" dirty="0" smtClean="0">
              <a:effectLst>
                <a:outerShdw blurRad="38100" dist="38100" dir="2700000" algn="tl">
                  <a:srgbClr val="000000">
                    <a:alpha val="43137"/>
                  </a:srgbClr>
                </a:outerShdw>
              </a:effectLst>
            </a:endParaRPr>
          </a:p>
          <a:p>
            <a:endParaRPr lang="en-US" sz="28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2" name="Rectangle 1"/>
          <p:cNvSpPr/>
          <p:nvPr/>
        </p:nvSpPr>
        <p:spPr>
          <a:xfrm>
            <a:off x="267855" y="1256432"/>
            <a:ext cx="6624789" cy="5016758"/>
          </a:xfrm>
          <a:prstGeom prst="rect">
            <a:avLst/>
          </a:prstGeom>
        </p:spPr>
        <p:txBody>
          <a:bodyPr wrap="square">
            <a:spAutoFit/>
          </a:bodyPr>
          <a:lstStyle/>
          <a:p>
            <a:pPr marL="176213" lvl="1"/>
            <a:r>
              <a:rPr lang="en-US" sz="2000" dirty="0" smtClean="0">
                <a:solidFill>
                  <a:srgbClr val="08437E"/>
                </a:solidFill>
              </a:rPr>
              <a:t>HB </a:t>
            </a:r>
            <a:r>
              <a:rPr lang="en-US" sz="2000" dirty="0">
                <a:solidFill>
                  <a:srgbClr val="08437E"/>
                </a:solidFill>
              </a:rPr>
              <a:t>4064 [2022] prohibits cities from regulating manufactured dwellings in a manner that is inconsistent with detached single family dwellings. “A local government may not subject manufactured homes or prefabricated structures within an urban growth boundary, or the land upon which the homes or structures are sited, to any applicable standard that would not apply to a detached, site-built single-family dwelling on the same land, except: (a) As necessary to comply with a protective measure adopted pursuant to a statewide land use planning goal; or (b) To require that the manufacturer certify that the manufactured home or prefabricated structure has an exterior thermal envelope meeting performance standards which reduce levels equivalent to the performance standards required of single-family dwellings constructed under the Low-Rise Residential Dwelling Code as defined in ORS 455.010.”</a:t>
            </a:r>
            <a:endParaRPr lang="en-US" sz="2000" dirty="0" smtClean="0">
              <a:solidFill>
                <a:srgbClr val="08437E"/>
              </a:solidFill>
            </a:endParaRPr>
          </a:p>
        </p:txBody>
      </p:sp>
      <p:grpSp>
        <p:nvGrpSpPr>
          <p:cNvPr id="18" name="Group 17"/>
          <p:cNvGrpSpPr/>
          <p:nvPr/>
        </p:nvGrpSpPr>
        <p:grpSpPr>
          <a:xfrm>
            <a:off x="6892644" y="1256432"/>
            <a:ext cx="5219453" cy="2682930"/>
            <a:chOff x="6360292" y="807781"/>
            <a:chExt cx="5219453" cy="2682930"/>
          </a:xfrm>
        </p:grpSpPr>
        <p:sp>
          <p:nvSpPr>
            <p:cNvPr id="19" name="TextBox 18"/>
            <p:cNvSpPr txBox="1"/>
            <p:nvPr/>
          </p:nvSpPr>
          <p:spPr>
            <a:xfrm>
              <a:off x="6658662" y="3244490"/>
              <a:ext cx="2810385" cy="246221"/>
            </a:xfrm>
            <a:prstGeom prst="rect">
              <a:avLst/>
            </a:prstGeom>
            <a:noFill/>
          </p:spPr>
          <p:txBody>
            <a:bodyPr wrap="none" rtlCol="0">
              <a:spAutoFit/>
            </a:bodyPr>
            <a:lstStyle/>
            <a:p>
              <a:r>
                <a:rPr lang="en-US" sz="1000" dirty="0" smtClean="0"/>
                <a:t>Image Source</a:t>
              </a:r>
              <a:r>
                <a:rPr lang="en-US" sz="1000" dirty="0"/>
                <a:t>: HUD - https://www.hud.gov/OMHP</a:t>
              </a:r>
            </a:p>
          </p:txBody>
        </p:sp>
        <p:pic>
          <p:nvPicPr>
            <p:cNvPr id="20" name="Picture 19"/>
            <p:cNvPicPr>
              <a:picLocks noChangeAspect="1"/>
            </p:cNvPicPr>
            <p:nvPr/>
          </p:nvPicPr>
          <p:blipFill>
            <a:blip r:embed="rId3"/>
            <a:stretch>
              <a:fillRect/>
            </a:stretch>
          </p:blipFill>
          <p:spPr>
            <a:xfrm>
              <a:off x="6360292" y="807781"/>
              <a:ext cx="5219453" cy="2414185"/>
            </a:xfrm>
            <a:prstGeom prst="rect">
              <a:avLst/>
            </a:prstGeom>
          </p:spPr>
        </p:pic>
      </p:grpSp>
      <p:sp>
        <p:nvSpPr>
          <p:cNvPr id="11"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083693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smtClean="0"/>
              <a:t>Slide </a:t>
            </a:r>
            <a:fld id="{E8C69461-7BB2-443B-9C44-A3A45FDE51C7}" type="slidenum">
              <a:rPr lang="en-US" smtClean="0"/>
              <a:pPr/>
              <a:t>4</a:t>
            </a:fld>
            <a:endParaRPr lang="en-US" dirty="0"/>
          </a:p>
        </p:txBody>
      </p:sp>
      <p:sp>
        <p:nvSpPr>
          <p:cNvPr id="3" name="Rectangle 2"/>
          <p:cNvSpPr/>
          <p:nvPr/>
        </p:nvSpPr>
        <p:spPr>
          <a:xfrm>
            <a:off x="812800" y="1028849"/>
            <a:ext cx="9245600" cy="5078313"/>
          </a:xfrm>
          <a:prstGeom prst="rect">
            <a:avLst/>
          </a:prstGeom>
        </p:spPr>
        <p:txBody>
          <a:bodyPr wrap="square">
            <a:spAutoFit/>
          </a:bodyPr>
          <a:lstStyle/>
          <a:p>
            <a:r>
              <a:rPr lang="en-US" dirty="0"/>
              <a:t>17.06.328	Manufactured dwelling.</a:t>
            </a:r>
          </a:p>
          <a:p>
            <a:endParaRPr lang="en-US" dirty="0"/>
          </a:p>
          <a:p>
            <a:r>
              <a:rPr lang="en-US" dirty="0">
                <a:solidFill>
                  <a:srgbClr val="C00000"/>
                </a:solidFill>
              </a:rPr>
              <a:t>“Manufactured dwelling” is a dwelling that meets either of the following:</a:t>
            </a:r>
          </a:p>
          <a:p>
            <a:r>
              <a:rPr lang="en-US" dirty="0">
                <a:solidFill>
                  <a:srgbClr val="C00000"/>
                </a:solidFill>
              </a:rPr>
              <a:t>1.	 A structure constructed for movement on the public highways that has sleeping, cooking and plumbing facilities, that is intended for human occupancy, that is being used for residential purposes and that was constructed in accordance with federal manufactured housing construction and safety standards and regulations in effect at the time of construction; or</a:t>
            </a:r>
          </a:p>
          <a:p>
            <a:r>
              <a:rPr lang="en-US" dirty="0">
                <a:solidFill>
                  <a:srgbClr val="C00000"/>
                </a:solidFill>
              </a:rPr>
              <a:t>2.	 A building or subassembly that has been in whole or substantial part manufactured or assembled using closed construction at an off-site location to be wholly or partially assembled on-site, and that is relocatable, more than eight and one-half feet wide and designed for use as a single-family dwelling.</a:t>
            </a:r>
          </a:p>
          <a:p>
            <a:r>
              <a:rPr lang="en-US" strike="sngStrike" dirty="0"/>
              <a:t>“Manufactured dwelling” means a single household dwelling with a Department of Housing and Urban Development (HUD) label certifying that the structure was constructed on or after June 15, 1976, and met the requirements of the Federal Manufactured Housing Construction and Safety Standards and Regulations in effect at the time of construction, consistent with 1989 Oregon Laws, Chapter 380, 1989. This definition shall not apply to structures known as “modular homes” where such modular homes are constructed in accordance with all requirements of the state building code for modular homes and bear the Seal of Approval of the State of Oregon,</a:t>
            </a:r>
          </a:p>
        </p:txBody>
      </p:sp>
      <p:sp>
        <p:nvSpPr>
          <p:cNvPr id="4"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29238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5</a:t>
            </a:fld>
            <a:endParaRPr lang="en-US" dirty="0"/>
          </a:p>
        </p:txBody>
      </p:sp>
      <p:sp>
        <p:nvSpPr>
          <p:cNvPr id="10" name="TextBox 9"/>
          <p:cNvSpPr txBox="1"/>
          <p:nvPr/>
        </p:nvSpPr>
        <p:spPr>
          <a:xfrm>
            <a:off x="536172" y="671656"/>
            <a:ext cx="7693428" cy="738664"/>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17.10.060 and 17.12.060- Current</a:t>
            </a:r>
            <a:endParaRPr lang="en-US" sz="14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14" name="Rectangle 13"/>
          <p:cNvSpPr/>
          <p:nvPr/>
        </p:nvSpPr>
        <p:spPr>
          <a:xfrm>
            <a:off x="536172" y="1197776"/>
            <a:ext cx="10775675" cy="4524315"/>
          </a:xfrm>
          <a:prstGeom prst="rect">
            <a:avLst/>
          </a:prstGeom>
        </p:spPr>
        <p:txBody>
          <a:bodyPr wrap="square">
            <a:spAutoFit/>
          </a:bodyPr>
          <a:lstStyle/>
          <a:p>
            <a:r>
              <a:rPr lang="en-US" sz="1600" dirty="0"/>
              <a:t>(4) Manufactured Dwellings. All manufactured dwellings on individual lots in this district shall meet or exceed the following design standards:</a:t>
            </a:r>
          </a:p>
          <a:p>
            <a:pPr lvl="1"/>
            <a:r>
              <a:rPr lang="en-US" sz="1600" dirty="0" smtClean="0"/>
              <a:t>(</a:t>
            </a:r>
            <a:r>
              <a:rPr lang="en-US" sz="1600" dirty="0"/>
              <a:t>a) The manufactured dwelling shall be multi-sectional and enclose a space of not less than 1,000 square feet;</a:t>
            </a:r>
          </a:p>
          <a:p>
            <a:pPr lvl="1"/>
            <a:r>
              <a:rPr lang="en-US" sz="1600" dirty="0" smtClean="0"/>
              <a:t>(</a:t>
            </a:r>
            <a:r>
              <a:rPr lang="en-US" sz="1600" dirty="0"/>
              <a:t>b) The manufactured dwelling shall be placed on an excavated, backfilled foundation and enclosed at the perimeter such that no more than 12 inches of the enclosing material is exposed above grade. Where the building site has a sloped grade, no more than 12 inches of the enclosing material shall be exposed on the uphill side of the home. If the manufactured dwelling is placed on a basement, the 12-inch limitation shall not apply;</a:t>
            </a:r>
          </a:p>
          <a:p>
            <a:pPr lvl="1"/>
            <a:r>
              <a:rPr lang="en-US" sz="1600" dirty="0" smtClean="0"/>
              <a:t>(</a:t>
            </a:r>
            <a:r>
              <a:rPr lang="en-US" sz="1600" dirty="0"/>
              <a:t>c) The manufactured dwelling shall have a pitched roof of not less than three feet in height for each twelve feet in width;</a:t>
            </a:r>
          </a:p>
          <a:p>
            <a:pPr lvl="1"/>
            <a:r>
              <a:rPr lang="en-US" sz="1600" dirty="0" smtClean="0"/>
              <a:t>(</a:t>
            </a:r>
            <a:r>
              <a:rPr lang="en-US" sz="1600" dirty="0"/>
              <a:t>d) The manufactured dwelling shall have exterior siding and roofing which in color, material and appearance is similar to the exterior siding and roofing material on surrounding dwellings;</a:t>
            </a:r>
          </a:p>
          <a:p>
            <a:pPr lvl="1"/>
            <a:r>
              <a:rPr lang="en-US" sz="1600" dirty="0" smtClean="0"/>
              <a:t>(</a:t>
            </a:r>
            <a:r>
              <a:rPr lang="en-US" sz="1600" dirty="0"/>
              <a:t>e) The manufactured dwelling shall be certified by the manufacturer to have an exterior thermal envelope meeting performance standards equivalent to the performance standards required of single-family dwellings constructed under the Oregon Residential Specialty Code. Evidence demonstrating that the manufactured home meets “Super Good Cents” energy efficiency standards is deemed to satisfy the exterior thermal envelope certification standards. Additional manufacturer’s certification shall not be required in such cases.</a:t>
            </a:r>
          </a:p>
          <a:p>
            <a:pPr lvl="1"/>
            <a:r>
              <a:rPr lang="en-US" sz="1600" dirty="0" smtClean="0"/>
              <a:t>(</a:t>
            </a:r>
            <a:r>
              <a:rPr lang="en-US" sz="1600" dirty="0"/>
              <a:t>f) The manufactured dwelling shall have a garage or carport constructed of like materials. An attached or detached garage may be approved in lieu of a carport where such is consistent with the predominant construction of immediately surrounding dwellings.</a:t>
            </a:r>
          </a:p>
        </p:txBody>
      </p:sp>
      <p:sp>
        <p:nvSpPr>
          <p:cNvPr id="7"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3902919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6</a:t>
            </a:fld>
            <a:endParaRPr lang="en-US" dirty="0"/>
          </a:p>
        </p:txBody>
      </p:sp>
      <p:sp>
        <p:nvSpPr>
          <p:cNvPr id="10" name="TextBox 9"/>
          <p:cNvSpPr txBox="1"/>
          <p:nvPr/>
        </p:nvSpPr>
        <p:spPr>
          <a:xfrm>
            <a:off x="785553" y="459112"/>
            <a:ext cx="9952535" cy="738664"/>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Option A – Remove Sections 17.10.060 and 17.12.060 Entirely</a:t>
            </a:r>
            <a:endParaRPr lang="en-US" sz="14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14" name="Rectangle 13"/>
          <p:cNvSpPr/>
          <p:nvPr/>
        </p:nvSpPr>
        <p:spPr>
          <a:xfrm>
            <a:off x="536172" y="1197776"/>
            <a:ext cx="10775675" cy="4524315"/>
          </a:xfrm>
          <a:prstGeom prst="rect">
            <a:avLst/>
          </a:prstGeom>
        </p:spPr>
        <p:txBody>
          <a:bodyPr wrap="square">
            <a:spAutoFit/>
          </a:bodyPr>
          <a:lstStyle/>
          <a:p>
            <a:r>
              <a:rPr lang="en-US" sz="1600" strike="sngStrike" dirty="0">
                <a:solidFill>
                  <a:srgbClr val="C00000"/>
                </a:solidFill>
              </a:rPr>
              <a:t>(4) Manufactured Dwellings. All manufactured dwellings on individual lots in this district shall meet or exceed the following design standards:</a:t>
            </a:r>
          </a:p>
          <a:p>
            <a:pPr lvl="1"/>
            <a:r>
              <a:rPr lang="en-US" sz="1600" strike="sngStrike" dirty="0" smtClean="0">
                <a:solidFill>
                  <a:srgbClr val="C00000"/>
                </a:solidFill>
              </a:rPr>
              <a:t>(</a:t>
            </a:r>
            <a:r>
              <a:rPr lang="en-US" sz="1600" strike="sngStrike" dirty="0">
                <a:solidFill>
                  <a:srgbClr val="C00000"/>
                </a:solidFill>
              </a:rPr>
              <a:t>a) The manufactured dwelling shall be multi-sectional and enclose a space of not less than 1,000 square feet;</a:t>
            </a:r>
          </a:p>
          <a:p>
            <a:pPr lvl="1"/>
            <a:r>
              <a:rPr lang="en-US" sz="1600" strike="sngStrike" dirty="0" smtClean="0">
                <a:solidFill>
                  <a:srgbClr val="C00000"/>
                </a:solidFill>
              </a:rPr>
              <a:t>(</a:t>
            </a:r>
            <a:r>
              <a:rPr lang="en-US" sz="1600" strike="sngStrike" dirty="0">
                <a:solidFill>
                  <a:srgbClr val="C00000"/>
                </a:solidFill>
              </a:rPr>
              <a:t>b) The manufactured dwelling shall be placed on an excavated, backfilled foundation and enclosed at the perimeter such that no more than 12 inches of the enclosing material is exposed above grade. Where the building site has a sloped grade, no more than 12 inches of the enclosing material shall be exposed on the uphill side of the home. If the manufactured dwelling is placed on a basement, the 12-inch limitation shall not apply;</a:t>
            </a:r>
          </a:p>
          <a:p>
            <a:pPr lvl="1"/>
            <a:r>
              <a:rPr lang="en-US" sz="1600" strike="sngStrike" dirty="0" smtClean="0">
                <a:solidFill>
                  <a:srgbClr val="C00000"/>
                </a:solidFill>
              </a:rPr>
              <a:t>(</a:t>
            </a:r>
            <a:r>
              <a:rPr lang="en-US" sz="1600" strike="sngStrike" dirty="0">
                <a:solidFill>
                  <a:srgbClr val="C00000"/>
                </a:solidFill>
              </a:rPr>
              <a:t>c) The manufactured dwelling shall have a pitched roof of not less than three feet in height for each twelve feet in width;</a:t>
            </a:r>
          </a:p>
          <a:p>
            <a:pPr lvl="1"/>
            <a:r>
              <a:rPr lang="en-US" sz="1600" strike="sngStrike" dirty="0" smtClean="0">
                <a:solidFill>
                  <a:srgbClr val="C00000"/>
                </a:solidFill>
              </a:rPr>
              <a:t>(</a:t>
            </a:r>
            <a:r>
              <a:rPr lang="en-US" sz="1600" strike="sngStrike" dirty="0">
                <a:solidFill>
                  <a:srgbClr val="C00000"/>
                </a:solidFill>
              </a:rPr>
              <a:t>d) The manufactured dwelling shall have exterior siding and roofing which in color, material and appearance is similar to the exterior siding and roofing material on surrounding dwellings;</a:t>
            </a:r>
          </a:p>
          <a:p>
            <a:pPr lvl="1"/>
            <a:r>
              <a:rPr lang="en-US" sz="1600" strike="sngStrike" dirty="0" smtClean="0">
                <a:solidFill>
                  <a:srgbClr val="C00000"/>
                </a:solidFill>
              </a:rPr>
              <a:t>(</a:t>
            </a:r>
            <a:r>
              <a:rPr lang="en-US" sz="1600" strike="sngStrike" dirty="0">
                <a:solidFill>
                  <a:srgbClr val="C00000"/>
                </a:solidFill>
              </a:rPr>
              <a:t>e) The manufactured dwelling shall be certified by the manufacturer to have an exterior thermal envelope meeting performance standards equivalent to the performance standards required of single-family dwellings constructed under the Oregon Residential Specialty Code. Evidence demonstrating that the manufactured home meets “Super Good Cents” energy efficiency standards is deemed to satisfy the exterior thermal envelope certification standards. Additional manufacturer’s certification shall not be required in such cases.</a:t>
            </a:r>
          </a:p>
          <a:p>
            <a:pPr lvl="1"/>
            <a:r>
              <a:rPr lang="en-US" sz="1600" strike="sngStrike" dirty="0" smtClean="0">
                <a:solidFill>
                  <a:srgbClr val="C00000"/>
                </a:solidFill>
              </a:rPr>
              <a:t>(</a:t>
            </a:r>
            <a:r>
              <a:rPr lang="en-US" sz="1600" strike="sngStrike" dirty="0">
                <a:solidFill>
                  <a:srgbClr val="C00000"/>
                </a:solidFill>
              </a:rPr>
              <a:t>f) The manufactured dwelling shall have a garage or carport constructed of like materials. An attached or detached garage may be approved in lieu of a carport where such is consistent with the predominant construction of immediately surrounding dwellings.</a:t>
            </a:r>
          </a:p>
        </p:txBody>
      </p:sp>
      <p:sp>
        <p:nvSpPr>
          <p:cNvPr id="7"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2498053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7</a:t>
            </a:fld>
            <a:endParaRPr lang="en-US" dirty="0"/>
          </a:p>
        </p:txBody>
      </p:sp>
      <p:sp>
        <p:nvSpPr>
          <p:cNvPr id="14" name="Rectangle 13"/>
          <p:cNvSpPr/>
          <p:nvPr/>
        </p:nvSpPr>
        <p:spPr>
          <a:xfrm>
            <a:off x="536172" y="1315265"/>
            <a:ext cx="6501936" cy="4708981"/>
          </a:xfrm>
          <a:prstGeom prst="rect">
            <a:avLst/>
          </a:prstGeom>
        </p:spPr>
        <p:txBody>
          <a:bodyPr wrap="square">
            <a:spAutoFit/>
          </a:bodyPr>
          <a:lstStyle/>
          <a:p>
            <a:endParaRPr lang="en-US" sz="2000" dirty="0" smtClean="0"/>
          </a:p>
          <a:p>
            <a:r>
              <a:rPr lang="en-US" sz="2000" dirty="0" smtClean="0"/>
              <a:t>(3) </a:t>
            </a:r>
            <a:r>
              <a:rPr lang="en-US" sz="2000" u="sng" dirty="0" smtClean="0"/>
              <a:t>Design Features</a:t>
            </a:r>
            <a:r>
              <a:rPr lang="en-US" sz="2000" dirty="0" smtClean="0"/>
              <a:t>. Single-family dwellings shall include at least </a:t>
            </a:r>
            <a:r>
              <a:rPr lang="en-US" sz="2000" strike="sngStrike" dirty="0" smtClean="0">
                <a:solidFill>
                  <a:srgbClr val="C00000"/>
                </a:solidFill>
              </a:rPr>
              <a:t>two</a:t>
            </a:r>
            <a:r>
              <a:rPr lang="en-US" sz="2000" dirty="0" smtClean="0"/>
              <a:t> </a:t>
            </a:r>
            <a:r>
              <a:rPr lang="en-US" sz="2000" dirty="0" smtClean="0">
                <a:solidFill>
                  <a:srgbClr val="C00000"/>
                </a:solidFill>
              </a:rPr>
              <a:t>four </a:t>
            </a:r>
            <a:r>
              <a:rPr lang="en-US" sz="2000" dirty="0" smtClean="0"/>
              <a:t>of the following design features:</a:t>
            </a:r>
          </a:p>
          <a:p>
            <a:pPr lvl="1"/>
            <a:r>
              <a:rPr lang="en-US" sz="2000" dirty="0"/>
              <a:t>(a) Dormer;</a:t>
            </a:r>
          </a:p>
          <a:p>
            <a:pPr lvl="1"/>
            <a:r>
              <a:rPr lang="en-US" sz="2000" dirty="0" smtClean="0"/>
              <a:t>(</a:t>
            </a:r>
            <a:r>
              <a:rPr lang="en-US" sz="2000" dirty="0"/>
              <a:t>b) One or more windows that face the street lot line;</a:t>
            </a:r>
          </a:p>
          <a:p>
            <a:pPr lvl="1"/>
            <a:r>
              <a:rPr lang="en-US" sz="2000" dirty="0" smtClean="0"/>
              <a:t>(</a:t>
            </a:r>
            <a:r>
              <a:rPr lang="en-US" sz="2000" dirty="0"/>
              <a:t>c) Cupola;</a:t>
            </a:r>
          </a:p>
          <a:p>
            <a:pPr lvl="1"/>
            <a:r>
              <a:rPr lang="en-US" sz="2000" dirty="0" smtClean="0"/>
              <a:t>(</a:t>
            </a:r>
            <a:r>
              <a:rPr lang="en-US" sz="2000" dirty="0"/>
              <a:t>d) Bay or bow window;</a:t>
            </a:r>
          </a:p>
          <a:p>
            <a:pPr lvl="1"/>
            <a:r>
              <a:rPr lang="en-US" sz="2000" dirty="0" smtClean="0"/>
              <a:t>(</a:t>
            </a:r>
            <a:r>
              <a:rPr lang="en-US" sz="2000" dirty="0"/>
              <a:t>e) Gable;</a:t>
            </a:r>
          </a:p>
          <a:p>
            <a:pPr lvl="1"/>
            <a:r>
              <a:rPr lang="en-US" sz="2000" dirty="0" smtClean="0"/>
              <a:t>(</a:t>
            </a:r>
            <a:r>
              <a:rPr lang="en-US" sz="2000" dirty="0"/>
              <a:t>f) Covered porch entry;</a:t>
            </a:r>
          </a:p>
          <a:p>
            <a:pPr lvl="1"/>
            <a:r>
              <a:rPr lang="en-US" sz="2000" dirty="0" smtClean="0"/>
              <a:t>(</a:t>
            </a:r>
            <a:r>
              <a:rPr lang="en-US" sz="2000" dirty="0"/>
              <a:t>g) Eaves (minimum </a:t>
            </a:r>
            <a:r>
              <a:rPr lang="en-US" sz="2000" strike="sngStrike" dirty="0">
                <a:solidFill>
                  <a:srgbClr val="C00000"/>
                </a:solidFill>
              </a:rPr>
              <a:t>six </a:t>
            </a:r>
            <a:r>
              <a:rPr lang="en-US" sz="2000" dirty="0" smtClean="0">
                <a:solidFill>
                  <a:srgbClr val="C00000"/>
                </a:solidFill>
              </a:rPr>
              <a:t>12</a:t>
            </a:r>
            <a:r>
              <a:rPr lang="en-US" sz="2000" dirty="0" smtClean="0"/>
              <a:t>inches </a:t>
            </a:r>
            <a:r>
              <a:rPr lang="en-US" sz="2000" dirty="0"/>
              <a:t>projection); </a:t>
            </a:r>
            <a:r>
              <a:rPr lang="en-US" sz="2000" strike="sngStrike" dirty="0">
                <a:solidFill>
                  <a:srgbClr val="C00000"/>
                </a:solidFill>
              </a:rPr>
              <a:t>and</a:t>
            </a:r>
          </a:p>
          <a:p>
            <a:pPr lvl="1"/>
            <a:r>
              <a:rPr lang="en-US" sz="2000" dirty="0" smtClean="0"/>
              <a:t>(</a:t>
            </a:r>
            <a:r>
              <a:rPr lang="en-US" sz="2000" dirty="0"/>
              <a:t>h) Offset on building face or roof (minimum 16 inches</a:t>
            </a:r>
            <a:r>
              <a:rPr lang="en-US" sz="2000" dirty="0" smtClean="0"/>
              <a:t>)</a:t>
            </a:r>
            <a:r>
              <a:rPr lang="en-US" sz="2000" strike="sngStrike" dirty="0" smtClean="0">
                <a:solidFill>
                  <a:srgbClr val="FF0000"/>
                </a:solidFill>
              </a:rPr>
              <a:t>.</a:t>
            </a:r>
            <a:r>
              <a:rPr lang="en-US" sz="2000" dirty="0" smtClean="0"/>
              <a:t>;</a:t>
            </a:r>
          </a:p>
          <a:p>
            <a:pPr lvl="1"/>
            <a:r>
              <a:rPr lang="en-US" sz="2000" dirty="0" smtClean="0">
                <a:solidFill>
                  <a:srgbClr val="C00000"/>
                </a:solidFill>
              </a:rPr>
              <a:t>(</a:t>
            </a:r>
            <a:r>
              <a:rPr lang="en-US" sz="2000" dirty="0" err="1" smtClean="0">
                <a:solidFill>
                  <a:srgbClr val="C00000"/>
                </a:solidFill>
              </a:rPr>
              <a:t>i</a:t>
            </a:r>
            <a:r>
              <a:rPr lang="en-US" sz="2000" dirty="0" smtClean="0">
                <a:solidFill>
                  <a:srgbClr val="C00000"/>
                </a:solidFill>
              </a:rPr>
              <a:t>) Roof pitch of </a:t>
            </a:r>
            <a:r>
              <a:rPr lang="en-US" sz="2000" dirty="0">
                <a:solidFill>
                  <a:srgbClr val="C00000"/>
                </a:solidFill>
              </a:rPr>
              <a:t>not less than three feet in height for each twelve feet in width</a:t>
            </a:r>
            <a:r>
              <a:rPr lang="en-US" sz="2000" dirty="0" smtClean="0">
                <a:solidFill>
                  <a:srgbClr val="C00000"/>
                </a:solidFill>
              </a:rPr>
              <a:t>; and</a:t>
            </a:r>
            <a:endParaRPr lang="en-US" sz="2000" dirty="0">
              <a:solidFill>
                <a:srgbClr val="C00000"/>
              </a:solidFill>
            </a:endParaRPr>
          </a:p>
          <a:p>
            <a:pPr lvl="1"/>
            <a:r>
              <a:rPr lang="en-US" sz="2000" dirty="0" smtClean="0">
                <a:solidFill>
                  <a:srgbClr val="C00000"/>
                </a:solidFill>
              </a:rPr>
              <a:t>(j) Garage </a:t>
            </a:r>
            <a:r>
              <a:rPr lang="en-US" sz="2000" dirty="0">
                <a:solidFill>
                  <a:srgbClr val="C00000"/>
                </a:solidFill>
              </a:rPr>
              <a:t>or </a:t>
            </a:r>
            <a:r>
              <a:rPr lang="en-US" sz="2000" dirty="0" smtClean="0">
                <a:solidFill>
                  <a:srgbClr val="C00000"/>
                </a:solidFill>
              </a:rPr>
              <a:t>carport. The garage or </a:t>
            </a:r>
            <a:r>
              <a:rPr lang="en-US" sz="2000" dirty="0">
                <a:solidFill>
                  <a:srgbClr val="C00000"/>
                </a:solidFill>
              </a:rPr>
              <a:t>carport </a:t>
            </a:r>
            <a:r>
              <a:rPr lang="en-US" sz="2000" dirty="0" smtClean="0">
                <a:solidFill>
                  <a:srgbClr val="C00000"/>
                </a:solidFill>
              </a:rPr>
              <a:t>can be </a:t>
            </a:r>
            <a:r>
              <a:rPr lang="en-US" sz="2000" dirty="0">
                <a:solidFill>
                  <a:srgbClr val="C00000"/>
                </a:solidFill>
              </a:rPr>
              <a:t>attached </a:t>
            </a:r>
            <a:r>
              <a:rPr lang="en-US" sz="2000" dirty="0" smtClean="0">
                <a:solidFill>
                  <a:srgbClr val="C00000"/>
                </a:solidFill>
              </a:rPr>
              <a:t>(see 17.12.060(1)) or </a:t>
            </a:r>
            <a:r>
              <a:rPr lang="en-US" sz="2000" dirty="0">
                <a:solidFill>
                  <a:srgbClr val="C00000"/>
                </a:solidFill>
              </a:rPr>
              <a:t>detached.</a:t>
            </a:r>
          </a:p>
        </p:txBody>
      </p:sp>
      <p:pic>
        <p:nvPicPr>
          <p:cNvPr id="8" name="Picture 7"/>
          <p:cNvPicPr>
            <a:picLocks noChangeAspect="1"/>
          </p:cNvPicPr>
          <p:nvPr/>
        </p:nvPicPr>
        <p:blipFill>
          <a:blip r:embed="rId3"/>
          <a:stretch>
            <a:fillRect/>
          </a:stretch>
        </p:blipFill>
        <p:spPr>
          <a:xfrm>
            <a:off x="7870322" y="1530390"/>
            <a:ext cx="3877392" cy="1828959"/>
          </a:xfrm>
          <a:prstGeom prst="rect">
            <a:avLst/>
          </a:prstGeom>
        </p:spPr>
      </p:pic>
      <p:sp>
        <p:nvSpPr>
          <p:cNvPr id="12" name="TextBox 11"/>
          <p:cNvSpPr txBox="1"/>
          <p:nvPr/>
        </p:nvSpPr>
        <p:spPr>
          <a:xfrm>
            <a:off x="536172" y="581725"/>
            <a:ext cx="10085646" cy="1169551"/>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Option B – Modify 17.10.060 </a:t>
            </a:r>
            <a:r>
              <a:rPr lang="en-US" sz="2800" b="1" dirty="0">
                <a:effectLst>
                  <a:outerShdw blurRad="38100" dist="38100" dir="2700000" algn="tl">
                    <a:srgbClr val="000000">
                      <a:alpha val="43137"/>
                    </a:srgbClr>
                  </a:outerShdw>
                </a:effectLst>
              </a:rPr>
              <a:t>and 17.12.060- Potential </a:t>
            </a:r>
            <a:r>
              <a:rPr lang="en-US" sz="2800" b="1" dirty="0" smtClean="0">
                <a:effectLst>
                  <a:outerShdw blurRad="38100" dist="38100" dir="2700000" algn="tl">
                    <a:srgbClr val="000000">
                      <a:alpha val="43137"/>
                    </a:srgbClr>
                  </a:outerShdw>
                </a:effectLst>
              </a:rPr>
              <a:t>Amendments</a:t>
            </a:r>
            <a:endParaRPr lang="en-US" sz="14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7"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3511792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8</a:t>
            </a:fld>
            <a:endParaRPr lang="en-US" dirty="0"/>
          </a:p>
        </p:txBody>
      </p:sp>
      <p:sp>
        <p:nvSpPr>
          <p:cNvPr id="10" name="TextBox 9"/>
          <p:cNvSpPr txBox="1"/>
          <p:nvPr/>
        </p:nvSpPr>
        <p:spPr>
          <a:xfrm>
            <a:off x="536172" y="671656"/>
            <a:ext cx="10085646"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17.10.060 </a:t>
            </a:r>
            <a:r>
              <a:rPr lang="en-US" sz="2800" b="1" dirty="0">
                <a:effectLst>
                  <a:outerShdw blurRad="38100" dist="38100" dir="2700000" algn="tl">
                    <a:srgbClr val="000000">
                      <a:alpha val="43137"/>
                    </a:srgbClr>
                  </a:outerShdw>
                </a:effectLst>
              </a:rPr>
              <a:t>and 17.12.060- Potential Amendments </a:t>
            </a:r>
            <a:r>
              <a:rPr lang="en-US" sz="2800" b="1" dirty="0" smtClean="0">
                <a:effectLst>
                  <a:outerShdw blurRad="38100" dist="38100" dir="2700000" algn="tl">
                    <a:srgbClr val="000000">
                      <a:alpha val="43137"/>
                    </a:srgbClr>
                  </a:outerShdw>
                </a:effectLst>
              </a:rPr>
              <a:t>Continued:</a:t>
            </a:r>
            <a:endParaRPr lang="en-US" sz="2800" b="1" dirty="0">
              <a:effectLst>
                <a:outerShdw blurRad="38100" dist="38100" dir="2700000" algn="tl">
                  <a:srgbClr val="000000">
                    <a:alpha val="43137"/>
                  </a:srgbClr>
                </a:outerShdw>
              </a:effectLst>
            </a:endParaRPr>
          </a:p>
          <a:p>
            <a:endParaRPr lang="en-US" sz="14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14" name="Rectangle 13"/>
          <p:cNvSpPr/>
          <p:nvPr/>
        </p:nvSpPr>
        <p:spPr>
          <a:xfrm>
            <a:off x="536172" y="1715013"/>
            <a:ext cx="6963755" cy="3416320"/>
          </a:xfrm>
          <a:prstGeom prst="rect">
            <a:avLst/>
          </a:prstGeom>
        </p:spPr>
        <p:txBody>
          <a:bodyPr wrap="square">
            <a:spAutoFit/>
          </a:bodyPr>
          <a:lstStyle/>
          <a:p>
            <a:r>
              <a:rPr lang="en-US" sz="2000" dirty="0" smtClean="0">
                <a:solidFill>
                  <a:srgbClr val="C00000"/>
                </a:solidFill>
              </a:rPr>
              <a:t>(3) </a:t>
            </a:r>
            <a:r>
              <a:rPr lang="en-US" sz="2000" b="1" u="sng" dirty="0" smtClean="0">
                <a:solidFill>
                  <a:srgbClr val="C00000"/>
                </a:solidFill>
              </a:rPr>
              <a:t>Foundations shall meet the following design standards:</a:t>
            </a:r>
            <a:endParaRPr lang="en-US" sz="2000" b="1" u="sng" dirty="0">
              <a:solidFill>
                <a:srgbClr val="C00000"/>
              </a:solidFill>
            </a:endParaRPr>
          </a:p>
          <a:p>
            <a:pPr marL="800100" lvl="1" indent="-342900">
              <a:buFont typeface="+mj-lt"/>
              <a:buAutoNum type="alphaLcPeriod"/>
            </a:pPr>
            <a:r>
              <a:rPr lang="en-US" sz="2000" dirty="0" smtClean="0">
                <a:solidFill>
                  <a:srgbClr val="C00000"/>
                </a:solidFill>
              </a:rPr>
              <a:t>The dwelling </a:t>
            </a:r>
            <a:r>
              <a:rPr lang="en-US" sz="2000" dirty="0">
                <a:solidFill>
                  <a:srgbClr val="C00000"/>
                </a:solidFill>
              </a:rPr>
              <a:t>shall be placed on an excavated, backfilled foundation and enclosed at the perimeter such that no more than 12 inches of the enclosing material is exposed above </a:t>
            </a:r>
            <a:r>
              <a:rPr lang="en-US" sz="2000" dirty="0" smtClean="0">
                <a:solidFill>
                  <a:srgbClr val="C00000"/>
                </a:solidFill>
              </a:rPr>
              <a:t>grade; and</a:t>
            </a:r>
          </a:p>
          <a:p>
            <a:pPr marL="800100" lvl="1" indent="-342900">
              <a:buFont typeface="+mj-lt"/>
              <a:buAutoNum type="alphaLcPeriod"/>
            </a:pPr>
            <a:r>
              <a:rPr lang="en-US" sz="2000" dirty="0" smtClean="0">
                <a:solidFill>
                  <a:srgbClr val="C00000"/>
                </a:solidFill>
              </a:rPr>
              <a:t>Where </a:t>
            </a:r>
            <a:r>
              <a:rPr lang="en-US" sz="2000" dirty="0">
                <a:solidFill>
                  <a:srgbClr val="C00000"/>
                </a:solidFill>
              </a:rPr>
              <a:t>the building site has a sloped grade, no more than 12 inches of the enclosing material shall be exposed on the uphill side of the </a:t>
            </a:r>
            <a:r>
              <a:rPr lang="en-US" sz="2000" dirty="0" smtClean="0">
                <a:solidFill>
                  <a:srgbClr val="C00000"/>
                </a:solidFill>
              </a:rPr>
              <a:t>home; and</a:t>
            </a:r>
          </a:p>
          <a:p>
            <a:pPr marL="800100" lvl="1" indent="-342900">
              <a:buFont typeface="+mj-lt"/>
              <a:buAutoNum type="alphaLcPeriod"/>
            </a:pPr>
            <a:r>
              <a:rPr lang="en-US" sz="2000" dirty="0" smtClean="0">
                <a:solidFill>
                  <a:srgbClr val="C00000"/>
                </a:solidFill>
              </a:rPr>
              <a:t>If </a:t>
            </a:r>
            <a:r>
              <a:rPr lang="en-US" sz="2000" dirty="0">
                <a:solidFill>
                  <a:srgbClr val="C00000"/>
                </a:solidFill>
              </a:rPr>
              <a:t>the </a:t>
            </a:r>
            <a:r>
              <a:rPr lang="en-US" sz="2000" dirty="0" smtClean="0">
                <a:solidFill>
                  <a:srgbClr val="C00000"/>
                </a:solidFill>
              </a:rPr>
              <a:t>dwelling sits on </a:t>
            </a:r>
            <a:r>
              <a:rPr lang="en-US" sz="2000" dirty="0">
                <a:solidFill>
                  <a:srgbClr val="C00000"/>
                </a:solidFill>
              </a:rPr>
              <a:t>a basement, the 12-inch limitation shall not </a:t>
            </a:r>
            <a:r>
              <a:rPr lang="en-US" sz="2000" dirty="0" smtClean="0">
                <a:solidFill>
                  <a:srgbClr val="C00000"/>
                </a:solidFill>
              </a:rPr>
              <a:t>apply</a:t>
            </a:r>
            <a:r>
              <a:rPr lang="en-US" sz="2000" dirty="0">
                <a:solidFill>
                  <a:srgbClr val="C00000"/>
                </a:solidFill>
              </a:rPr>
              <a:t>.</a:t>
            </a:r>
            <a:endParaRPr lang="en-US" sz="2000" dirty="0" smtClean="0">
              <a:solidFill>
                <a:srgbClr val="C00000"/>
              </a:solidFill>
            </a:endParaRPr>
          </a:p>
          <a:p>
            <a:endParaRPr lang="en-US" sz="1600" dirty="0">
              <a:solidFill>
                <a:srgbClr val="C00000"/>
              </a:solidFill>
            </a:endParaRPr>
          </a:p>
        </p:txBody>
      </p:sp>
      <p:grpSp>
        <p:nvGrpSpPr>
          <p:cNvPr id="7" name="Group 6"/>
          <p:cNvGrpSpPr/>
          <p:nvPr/>
        </p:nvGrpSpPr>
        <p:grpSpPr>
          <a:xfrm>
            <a:off x="8060093" y="3457812"/>
            <a:ext cx="3820277" cy="2208943"/>
            <a:chOff x="1890202" y="3922401"/>
            <a:chExt cx="3820277" cy="2208943"/>
          </a:xfrm>
        </p:grpSpPr>
        <p:pic>
          <p:nvPicPr>
            <p:cNvPr id="3" name="Picture 2"/>
            <p:cNvPicPr>
              <a:picLocks noChangeAspect="1"/>
            </p:cNvPicPr>
            <p:nvPr/>
          </p:nvPicPr>
          <p:blipFill>
            <a:blip r:embed="rId3"/>
            <a:stretch>
              <a:fillRect/>
            </a:stretch>
          </p:blipFill>
          <p:spPr>
            <a:xfrm>
              <a:off x="1964093" y="3922401"/>
              <a:ext cx="3185208" cy="2079048"/>
            </a:xfrm>
            <a:prstGeom prst="rect">
              <a:avLst/>
            </a:prstGeom>
          </p:spPr>
        </p:pic>
        <p:sp>
          <p:nvSpPr>
            <p:cNvPr id="5" name="Rectangle 4"/>
            <p:cNvSpPr/>
            <p:nvPr/>
          </p:nvSpPr>
          <p:spPr>
            <a:xfrm>
              <a:off x="1890202" y="5900512"/>
              <a:ext cx="3820277" cy="230832"/>
            </a:xfrm>
            <a:prstGeom prst="rect">
              <a:avLst/>
            </a:prstGeom>
          </p:spPr>
          <p:txBody>
            <a:bodyPr wrap="none">
              <a:spAutoFit/>
            </a:bodyPr>
            <a:lstStyle/>
            <a:p>
              <a:r>
                <a:rPr lang="en-US" sz="900" dirty="0" smtClean="0"/>
                <a:t>Image Source: Census - https</a:t>
              </a:r>
              <a:r>
                <a:rPr lang="en-US" sz="900" dirty="0"/>
                <a:t>://www.census.gov/programs-surveys/mhs.html</a:t>
              </a:r>
            </a:p>
          </p:txBody>
        </p:sp>
      </p:grpSp>
      <p:pic>
        <p:nvPicPr>
          <p:cNvPr id="12" name="Picture 11"/>
          <p:cNvPicPr>
            <a:picLocks noChangeAspect="1"/>
          </p:cNvPicPr>
          <p:nvPr/>
        </p:nvPicPr>
        <p:blipFill>
          <a:blip r:embed="rId4"/>
          <a:stretch>
            <a:fillRect/>
          </a:stretch>
        </p:blipFill>
        <p:spPr>
          <a:xfrm>
            <a:off x="8206232" y="1210237"/>
            <a:ext cx="3058950" cy="2234930"/>
          </a:xfrm>
          <a:prstGeom prst="rect">
            <a:avLst/>
          </a:prstGeom>
        </p:spPr>
      </p:pic>
      <p:sp>
        <p:nvSpPr>
          <p:cNvPr id="13" name="Date Placeholder 1"/>
          <p:cNvSpPr txBox="1">
            <a:spLocks/>
          </p:cNvSpPr>
          <p:nvPr/>
        </p:nvSpPr>
        <p:spPr>
          <a:xfrm>
            <a:off x="688572" y="6449036"/>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123764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r>
              <a:rPr lang="en-US" smtClean="0"/>
              <a:t>Slide </a:t>
            </a:r>
            <a:fld id="{E8C69461-7BB2-443B-9C44-A3A45FDE51C7}" type="slidenum">
              <a:rPr lang="en-US" smtClean="0"/>
              <a:pPr/>
              <a:t>9</a:t>
            </a:fld>
            <a:endParaRPr lang="en-US" dirty="0"/>
          </a:p>
        </p:txBody>
      </p:sp>
      <p:sp>
        <p:nvSpPr>
          <p:cNvPr id="10" name="TextBox 9"/>
          <p:cNvSpPr txBox="1"/>
          <p:nvPr/>
        </p:nvSpPr>
        <p:spPr>
          <a:xfrm>
            <a:off x="536172" y="671656"/>
            <a:ext cx="10030228" cy="954107"/>
          </a:xfrm>
          <a:prstGeom prst="rect">
            <a:avLst/>
          </a:prstGeom>
          <a:noFill/>
        </p:spPr>
        <p:txBody>
          <a:bodyPr wrap="square" rtlCol="0">
            <a:spAutoFit/>
          </a:bodyPr>
          <a:lstStyle/>
          <a:p>
            <a:r>
              <a:rPr lang="en-US" sz="2800" b="1" dirty="0" smtClean="0">
                <a:effectLst>
                  <a:outerShdw blurRad="38100" dist="38100" dir="2700000" algn="tl">
                    <a:srgbClr val="000000">
                      <a:alpha val="43137"/>
                    </a:srgbClr>
                  </a:outerShdw>
                </a:effectLst>
              </a:rPr>
              <a:t>17.10 </a:t>
            </a:r>
            <a:r>
              <a:rPr lang="en-US" sz="2800" b="1" dirty="0">
                <a:effectLst>
                  <a:outerShdw blurRad="38100" dist="38100" dir="2700000" algn="tl">
                    <a:srgbClr val="000000">
                      <a:alpha val="43137"/>
                    </a:srgbClr>
                  </a:outerShdw>
                </a:effectLst>
              </a:rPr>
              <a:t>and 17.12.060-Potential Amendments Continued</a:t>
            </a:r>
          </a:p>
          <a:p>
            <a:endParaRPr lang="en-US" sz="1400" b="1"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sz="1400" b="1" dirty="0">
              <a:effectLst>
                <a:outerShdw blurRad="38100" dist="38100" dir="2700000" algn="tl">
                  <a:srgbClr val="000000">
                    <a:alpha val="43137"/>
                  </a:srgbClr>
                </a:outerShdw>
              </a:effectLst>
            </a:endParaRPr>
          </a:p>
        </p:txBody>
      </p:sp>
      <p:sp>
        <p:nvSpPr>
          <p:cNvPr id="7" name="Rectangle 6"/>
          <p:cNvSpPr/>
          <p:nvPr/>
        </p:nvSpPr>
        <p:spPr>
          <a:xfrm>
            <a:off x="536172" y="1462786"/>
            <a:ext cx="10775675" cy="4524315"/>
          </a:xfrm>
          <a:prstGeom prst="rect">
            <a:avLst/>
          </a:prstGeom>
        </p:spPr>
        <p:txBody>
          <a:bodyPr wrap="square">
            <a:spAutoFit/>
          </a:bodyPr>
          <a:lstStyle/>
          <a:p>
            <a:r>
              <a:rPr lang="en-US" sz="1600" strike="sngStrike" dirty="0">
                <a:solidFill>
                  <a:srgbClr val="C00000"/>
                </a:solidFill>
              </a:rPr>
              <a:t>(4) Manufactured Dwellings. All manufactured dwellings on individual lots in this district shall meet or exceed the following design standards:</a:t>
            </a:r>
          </a:p>
          <a:p>
            <a:pPr lvl="1"/>
            <a:r>
              <a:rPr lang="en-US" sz="1600" strike="sngStrike" dirty="0" smtClean="0">
                <a:solidFill>
                  <a:schemeClr val="accent2">
                    <a:lumMod val="75000"/>
                  </a:schemeClr>
                </a:solidFill>
              </a:rPr>
              <a:t>(</a:t>
            </a:r>
            <a:r>
              <a:rPr lang="en-US" sz="1600" strike="sngStrike" dirty="0">
                <a:solidFill>
                  <a:schemeClr val="accent2">
                    <a:lumMod val="75000"/>
                  </a:schemeClr>
                </a:solidFill>
              </a:rPr>
              <a:t>a) The manufactured dwelling shall be multi-sectional and enclose a space of not less than 1,000 square feet;</a:t>
            </a:r>
          </a:p>
          <a:p>
            <a:pPr lvl="1"/>
            <a:r>
              <a:rPr lang="en-US" sz="1600" strike="sngStrike" dirty="0" smtClean="0">
                <a:solidFill>
                  <a:srgbClr val="C00000"/>
                </a:solidFill>
              </a:rPr>
              <a:t>(</a:t>
            </a:r>
            <a:r>
              <a:rPr lang="en-US" sz="1600" strike="sngStrike" dirty="0">
                <a:solidFill>
                  <a:srgbClr val="C00000"/>
                </a:solidFill>
              </a:rPr>
              <a:t>b) The manufactured dwelling shall be placed on an excavated, backfilled foundation and enclosed at the perimeter such that no more than 12 inches of the enclosing material is exposed above grade. Where the building site has a sloped grade, no more than 12 inches of the enclosing material shall be exposed on the uphill side of the home. If the manufactured dwelling is placed on a basement, the 12-inch limitation shall not apply;</a:t>
            </a:r>
          </a:p>
          <a:p>
            <a:pPr lvl="1"/>
            <a:r>
              <a:rPr lang="en-US" sz="1600" strike="sngStrike" dirty="0" smtClean="0">
                <a:solidFill>
                  <a:srgbClr val="C00000"/>
                </a:solidFill>
              </a:rPr>
              <a:t>(</a:t>
            </a:r>
            <a:r>
              <a:rPr lang="en-US" sz="1600" strike="sngStrike" dirty="0">
                <a:solidFill>
                  <a:srgbClr val="C00000"/>
                </a:solidFill>
              </a:rPr>
              <a:t>c) The manufactured dwelling shall have a pitched roof of not less than three feet in height for each twelve feet in width;</a:t>
            </a:r>
          </a:p>
          <a:p>
            <a:pPr lvl="1"/>
            <a:r>
              <a:rPr lang="en-US" sz="1600" strike="sngStrike" dirty="0" smtClean="0">
                <a:solidFill>
                  <a:schemeClr val="accent2">
                    <a:lumMod val="75000"/>
                  </a:schemeClr>
                </a:solidFill>
              </a:rPr>
              <a:t>(</a:t>
            </a:r>
            <a:r>
              <a:rPr lang="en-US" sz="1600" strike="sngStrike" dirty="0">
                <a:solidFill>
                  <a:schemeClr val="accent2">
                    <a:lumMod val="75000"/>
                  </a:schemeClr>
                </a:solidFill>
              </a:rPr>
              <a:t>d) The manufactured dwelling shall have exterior siding and roofing which in color, material and appearance is similar to the exterior siding and roofing material on surrounding dwellings;</a:t>
            </a:r>
          </a:p>
          <a:p>
            <a:pPr lvl="1"/>
            <a:r>
              <a:rPr lang="en-US" sz="1600" strike="sngStrike" dirty="0" smtClean="0">
                <a:solidFill>
                  <a:schemeClr val="accent2">
                    <a:lumMod val="75000"/>
                  </a:schemeClr>
                </a:solidFill>
              </a:rPr>
              <a:t>(</a:t>
            </a:r>
            <a:r>
              <a:rPr lang="en-US" sz="1600" strike="sngStrike" dirty="0">
                <a:solidFill>
                  <a:schemeClr val="accent2">
                    <a:lumMod val="75000"/>
                  </a:schemeClr>
                </a:solidFill>
              </a:rPr>
              <a:t>e) The manufactured dwelling shall be certified by the manufacturer to have an exterior thermal envelope meeting performance standards equivalent to the performance standards required of single-family dwellings constructed under the Oregon Residential Specialty Code. Evidence demonstrating that the manufactured home meets “Super Good Cents” energy efficiency standards is deemed to satisfy the exterior thermal envelope certification standards. Additional manufacturer’s certification shall not be required in such cases.</a:t>
            </a:r>
          </a:p>
          <a:p>
            <a:pPr lvl="1"/>
            <a:r>
              <a:rPr lang="en-US" sz="1600" strike="sngStrike" dirty="0" smtClean="0">
                <a:solidFill>
                  <a:srgbClr val="C00000"/>
                </a:solidFill>
              </a:rPr>
              <a:t>(</a:t>
            </a:r>
            <a:r>
              <a:rPr lang="en-US" sz="1600" strike="sngStrike" dirty="0">
                <a:solidFill>
                  <a:srgbClr val="C00000"/>
                </a:solidFill>
              </a:rPr>
              <a:t>f) The manufactured dwelling shall have a garage or carport constructed of like materials. An attached or detached garage may be approved in lieu of a carport where such is consistent with the predominant construction of immediately surrounding dwellings.</a:t>
            </a:r>
          </a:p>
        </p:txBody>
      </p:sp>
      <p:sp>
        <p:nvSpPr>
          <p:cNvPr id="8" name="Date Placeholder 1"/>
          <p:cNvSpPr txBox="1">
            <a:spLocks/>
          </p:cNvSpPr>
          <p:nvPr/>
        </p:nvSpPr>
        <p:spPr>
          <a:xfrm>
            <a:off x="536172" y="6407470"/>
            <a:ext cx="8790708" cy="263887"/>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10/18/22							TXT-2022-03</a:t>
            </a:r>
            <a:endParaRPr lang="en-US" dirty="0"/>
          </a:p>
        </p:txBody>
      </p:sp>
    </p:spTree>
    <p:extLst>
      <p:ext uri="{BB962C8B-B14F-4D97-AF65-F5344CB8AC3E}">
        <p14:creationId xmlns:p14="http://schemas.microsoft.com/office/powerpoint/2010/main" val="503907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6374</TotalTime>
  <Words>4880</Words>
  <Application>Microsoft Office PowerPoint</Application>
  <PresentationFormat>Widescreen</PresentationFormat>
  <Paragraphs>268</Paragraphs>
  <Slides>28</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Franklin Gothic Book</vt:lpstr>
      <vt:lpstr>Franklin Gothic Book Regular</vt:lpstr>
      <vt:lpstr>Gill Sans</vt:lpstr>
      <vt:lpstr>Gill Sans Light</vt:lpstr>
      <vt:lpstr>NewCenturySchlbk</vt:lpstr>
      <vt:lpstr>Times New Roman</vt:lpstr>
      <vt:lpstr>Trebuchet MS</vt:lpstr>
      <vt:lpstr>Wingdings</vt:lpstr>
      <vt:lpstr>Office Theme</vt:lpstr>
      <vt:lpstr>PowerPoint Presentation</vt:lpstr>
      <vt:lpstr>Planning Commission Public Hearing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Clackamas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Ahrens, Melissa</dc:creator>
  <cp:lastModifiedBy>Tami Bannick</cp:lastModifiedBy>
  <cp:revision>250</cp:revision>
  <cp:lastPrinted>2020-08-11T14:45:21Z</cp:lastPrinted>
  <dcterms:created xsi:type="dcterms:W3CDTF">2018-05-15T18:27:17Z</dcterms:created>
  <dcterms:modified xsi:type="dcterms:W3CDTF">2022-10-18T22:53:21Z</dcterms:modified>
</cp:coreProperties>
</file>